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emf" ContentType="image/x-emf"/>
  <Default Extension="xml" ContentType="application/xml"/>
  <Override PartName="/ppt/presentation.xml" ContentType="application/vnd.openxmlformats-officedocument.presentationml.presentation.main+xml"/>
  <Override PartName="/ppt/slides/slide18.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2"/>
  </p:notesMasterIdLst>
  <p:sldIdLst>
    <p:sldId id="266" r:id="rId2"/>
    <p:sldId id="280" r:id="rId3"/>
    <p:sldId id="268" r:id="rId4"/>
    <p:sldId id="278" r:id="rId5"/>
    <p:sldId id="269" r:id="rId6"/>
    <p:sldId id="270" r:id="rId7"/>
    <p:sldId id="279" r:id="rId8"/>
    <p:sldId id="271" r:id="rId9"/>
    <p:sldId id="272" r:id="rId10"/>
    <p:sldId id="281" r:id="rId11"/>
    <p:sldId id="274" r:id="rId12"/>
    <p:sldId id="275" r:id="rId13"/>
    <p:sldId id="276" r:id="rId14"/>
    <p:sldId id="282" r:id="rId15"/>
    <p:sldId id="283" r:id="rId16"/>
    <p:sldId id="284" r:id="rId17"/>
    <p:sldId id="285" r:id="rId18"/>
    <p:sldId id="286" r:id="rId19"/>
    <p:sldId id="287"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6" autoAdjust="0"/>
    <p:restoredTop sz="93135" autoAdjust="0"/>
  </p:normalViewPr>
  <p:slideViewPr>
    <p:cSldViewPr snapToGrid="0">
      <p:cViewPr varScale="1">
        <p:scale>
          <a:sx n="85" d="100"/>
          <a:sy n="85" d="100"/>
        </p:scale>
        <p:origin x="-384"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8" Type="http://schemas.openxmlformats.org/officeDocument/2006/relationships/slide" Target="slides/slide7.xml"/><Relationship Id="rId21" Type="http://schemas.openxmlformats.org/officeDocument/2006/relationships/slide" Target="slides/slide20.xml"/><Relationship Id="rId3" Type="http://schemas.openxmlformats.org/officeDocument/2006/relationships/slide" Target="slides/slide2.xml"/><Relationship Id="rId2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20" Type="http://schemas.openxmlformats.org/officeDocument/2006/relationships/slide" Target="slides/slide19.xml"/><Relationship Id="rId16" Type="http://schemas.openxmlformats.org/officeDocument/2006/relationships/slide" Target="slides/slide15.xml"/><Relationship Id="rId2" Type="http://schemas.openxmlformats.org/officeDocument/2006/relationships/slide" Target="slides/slide1.xml"/><Relationship Id="rId29" Type="http://schemas.openxmlformats.org/officeDocument/2006/relationships/customXml" Target="../customXml/item2.xml"/><Relationship Id="rId24" Type="http://schemas.openxmlformats.org/officeDocument/2006/relationships/presProps" Target="presProps.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printerSettings" Target="printerSettings/printerSettings1.bin"/><Relationship Id="rId15" Type="http://schemas.openxmlformats.org/officeDocument/2006/relationships/slide" Target="slides/slide14.xml"/><Relationship Id="rId5" Type="http://schemas.openxmlformats.org/officeDocument/2006/relationships/slide" Target="slides/slide4.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9"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 Id="rId14" Type="http://schemas.openxmlformats.org/officeDocument/2006/relationships/slide" Target="slides/slide13.xml"/><Relationship Id="rId4" Type="http://schemas.openxmlformats.org/officeDocument/2006/relationships/slide" Target="slides/slide3.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47D63F-028D-0946-96A7-97A4E583FCEA}" type="datetimeFigureOut">
              <a:rPr lang="en-US" smtClean="0"/>
              <a:t>25/01/22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CC62C-8DA0-034E-95F2-8084213763C4}" type="slidenum">
              <a:rPr lang="en-US" smtClean="0"/>
              <a:t>‹#›</a:t>
            </a:fld>
            <a:endParaRPr lang="en-US"/>
          </a:p>
        </p:txBody>
      </p:sp>
    </p:spTree>
    <p:extLst>
      <p:ext uri="{BB962C8B-B14F-4D97-AF65-F5344CB8AC3E}">
        <p14:creationId xmlns:p14="http://schemas.microsoft.com/office/powerpoint/2010/main" val="39812213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5"/>
          <p:cNvSpPr txBox="1">
            <a:spLocks noGrp="1" noChangeArrowheads="1"/>
          </p:cNvSpPr>
          <p:nvPr/>
        </p:nvSpPr>
        <p:spPr bwMode="auto">
          <a:xfrm>
            <a:off x="3884613" y="8685213"/>
            <a:ext cx="295751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cs typeface="ＭＳ Ｐゴシック"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5pPr>
            <a:lvl6pPr marL="25146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6pPr>
            <a:lvl7pPr marL="29718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7pPr>
            <a:lvl8pPr marL="34290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8pPr>
            <a:lvl9pPr marL="38862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9pPr>
          </a:lstStyle>
          <a:p>
            <a:pPr algn="r" eaLnBrk="1" hangingPunct="1">
              <a:buSzPct val="100000"/>
            </a:pPr>
            <a:fld id="{B5C2B7DE-A8F0-9743-A0D3-C2E0E958D9E3}" type="slidenum">
              <a:rPr lang="en-US" sz="1200">
                <a:solidFill>
                  <a:srgbClr val="000000"/>
                </a:solidFill>
                <a:latin typeface="Calibri" charset="0"/>
                <a:cs typeface="Arial" charset="0"/>
              </a:rPr>
              <a:pPr algn="r" eaLnBrk="1" hangingPunct="1">
                <a:buSzPct val="100000"/>
              </a:pPr>
              <a:t>18</a:t>
            </a:fld>
            <a:endParaRPr lang="en-US" sz="1200">
              <a:solidFill>
                <a:srgbClr val="000000"/>
              </a:solidFill>
              <a:latin typeface="Calibri" charset="0"/>
              <a:cs typeface="Arial" charset="0"/>
            </a:endParaRPr>
          </a:p>
        </p:txBody>
      </p:sp>
      <p:sp>
        <p:nvSpPr>
          <p:cNvPr id="66563" name="Text Box 1"/>
          <p:cNvSpPr txBox="1">
            <a:spLocks noChangeArrowheads="1"/>
          </p:cNvSpPr>
          <p:nvPr/>
        </p:nvSpPr>
        <p:spPr bwMode="auto">
          <a:xfrm>
            <a:off x="3884613" y="8685213"/>
            <a:ext cx="2959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cs typeface="ＭＳ Ｐゴシック"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5pPr>
            <a:lvl6pPr marL="25146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6pPr>
            <a:lvl7pPr marL="29718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7pPr>
            <a:lvl8pPr marL="34290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8pPr>
            <a:lvl9pPr marL="38862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9pPr>
          </a:lstStyle>
          <a:p>
            <a:pPr algn="r" eaLnBrk="1" hangingPunct="1">
              <a:buSzPct val="100000"/>
            </a:pPr>
            <a:fld id="{2333857F-7055-374F-9B76-DE0954C10C08}" type="slidenum">
              <a:rPr lang="en-US" sz="1200">
                <a:solidFill>
                  <a:srgbClr val="000000"/>
                </a:solidFill>
                <a:latin typeface="Calibri" charset="0"/>
                <a:cs typeface="Arial" charset="0"/>
              </a:rPr>
              <a:pPr algn="r" eaLnBrk="1" hangingPunct="1">
                <a:buSzPct val="100000"/>
              </a:pPr>
              <a:t>18</a:t>
            </a:fld>
            <a:endParaRPr lang="en-US" sz="1200">
              <a:solidFill>
                <a:srgbClr val="000000"/>
              </a:solidFill>
              <a:latin typeface="Calibri" charset="0"/>
              <a:cs typeface="Arial" charset="0"/>
            </a:endParaRPr>
          </a:p>
        </p:txBody>
      </p:sp>
      <p:sp>
        <p:nvSpPr>
          <p:cNvPr id="66564" name="Text Box 2"/>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cs typeface="ＭＳ Ｐゴシック"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5pPr>
            <a:lvl6pPr marL="25146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6pPr>
            <a:lvl7pPr marL="29718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7pPr>
            <a:lvl8pPr marL="34290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8pPr>
            <a:lvl9pPr marL="38862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9pPr>
          </a:lstStyle>
          <a:p>
            <a:pPr algn="r" eaLnBrk="1" hangingPunct="1">
              <a:buSzPct val="100000"/>
            </a:pPr>
            <a:fld id="{CD858153-BA62-4042-BA5A-F77E3BB95208}" type="slidenum">
              <a:rPr lang="en-US" sz="1200">
                <a:solidFill>
                  <a:srgbClr val="000000"/>
                </a:solidFill>
                <a:latin typeface="Calibri" charset="0"/>
                <a:cs typeface="Arial" charset="0"/>
              </a:rPr>
              <a:pPr algn="r" eaLnBrk="1" hangingPunct="1">
                <a:buSzPct val="100000"/>
              </a:pPr>
              <a:t>18</a:t>
            </a:fld>
            <a:endParaRPr lang="en-US" sz="1200">
              <a:solidFill>
                <a:srgbClr val="000000"/>
              </a:solidFill>
              <a:latin typeface="Calibri" charset="0"/>
              <a:cs typeface="Arial" charset="0"/>
            </a:endParaRPr>
          </a:p>
        </p:txBody>
      </p:sp>
      <p:sp>
        <p:nvSpPr>
          <p:cNvPr id="6656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cs typeface="ＭＳ Ｐゴシック"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5pPr>
            <a:lvl6pPr marL="25146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6pPr>
            <a:lvl7pPr marL="29718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7pPr>
            <a:lvl8pPr marL="34290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8pPr>
            <a:lvl9pPr marL="3886200" indent="-228600" algn="ct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9pPr>
          </a:lstStyle>
          <a:p>
            <a:pPr algn="r" eaLnBrk="1" hangingPunct="1">
              <a:buSzPct val="100000"/>
            </a:pPr>
            <a:fld id="{8E2C7BCD-2E04-CB44-A15F-1D7C8F2D8032}" type="slidenum">
              <a:rPr lang="en-US" sz="1200">
                <a:solidFill>
                  <a:srgbClr val="000000"/>
                </a:solidFill>
                <a:latin typeface="Calibri" charset="0"/>
                <a:cs typeface="Arial" charset="0"/>
              </a:rPr>
              <a:pPr algn="r" eaLnBrk="1" hangingPunct="1">
                <a:buSzPct val="100000"/>
              </a:pPr>
              <a:t>18</a:t>
            </a:fld>
            <a:endParaRPr lang="en-US" sz="1200">
              <a:solidFill>
                <a:srgbClr val="000000"/>
              </a:solidFill>
              <a:latin typeface="Calibri" charset="0"/>
              <a:cs typeface="Arial" charset="0"/>
            </a:endParaRPr>
          </a:p>
        </p:txBody>
      </p:sp>
      <p:sp>
        <p:nvSpPr>
          <p:cNvPr id="66566" name="Rectangle 4"/>
          <p:cNvSpPr>
            <a:spLocks noGrp="1" noRot="1" noChangeAspect="1" noChangeArrowheads="1" noTextEdit="1"/>
          </p:cNvSpPr>
          <p:nvPr>
            <p:ph type="sldImg"/>
          </p:nvPr>
        </p:nvSpPr>
        <p:spPr>
          <a:xfrm>
            <a:off x="1144588" y="685800"/>
            <a:ext cx="4559300" cy="3419475"/>
          </a:xfrm>
          <a:solidFill>
            <a:srgbClr val="FFFFFF"/>
          </a:solidFill>
          <a:ln/>
        </p:spPr>
      </p:sp>
      <p:sp>
        <p:nvSpPr>
          <p:cNvPr id="66567" name="Rectangle 5"/>
          <p:cNvSpPr>
            <a:spLocks noGrp="1" noChangeArrowheads="1"/>
          </p:cNvSpPr>
          <p:nvPr>
            <p:ph type="body" idx="1"/>
          </p:nvPr>
        </p:nvSpPr>
        <p:spPr>
          <a:xfrm>
            <a:off x="685800" y="4343400"/>
            <a:ext cx="5476875" cy="4105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lIns="90000" tIns="46800" rIns="90000" bIns="46800" anchor="ctr"/>
          <a:lstStyle/>
          <a:p>
            <a:pPr defTabSz="449263" eaLnBrk="1" hangingPunct="1">
              <a:spcBef>
                <a:spcPct val="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C63E1EB-7231-4870-9F98-F0D0CDCFAE24}" type="datetimeFigureOut">
              <a:rPr lang="en-IN" smtClean="0"/>
              <a:t>25/01/22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3987856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3E1EB-7231-4870-9F98-F0D0CDCFAE24}" type="datetimeFigureOut">
              <a:rPr lang="en-IN" smtClean="0"/>
              <a:t>25/01/22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314580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3E1EB-7231-4870-9F98-F0D0CDCFAE24}" type="datetimeFigureOut">
              <a:rPr lang="en-IN" smtClean="0"/>
              <a:t>25/01/22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377127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63E1EB-7231-4870-9F98-F0D0CDCFAE24}" type="datetimeFigureOut">
              <a:rPr lang="en-IN" smtClean="0"/>
              <a:t>25/01/22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582702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C63E1EB-7231-4870-9F98-F0D0CDCFAE24}" type="datetimeFigureOut">
              <a:rPr lang="en-IN" smtClean="0"/>
              <a:t>25/01/22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1332476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C63E1EB-7231-4870-9F98-F0D0CDCFAE24}" type="datetimeFigureOut">
              <a:rPr lang="en-IN" smtClean="0"/>
              <a:t>25/01/22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171019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C63E1EB-7231-4870-9F98-F0D0CDCFAE24}" type="datetimeFigureOut">
              <a:rPr lang="en-IN" smtClean="0"/>
              <a:t>25/01/22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B33CFA-0ABF-4C1E-958A-FD6D851485DF}"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133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3E1EB-7231-4870-9F98-F0D0CDCFAE24}" type="datetimeFigureOut">
              <a:rPr lang="en-IN" smtClean="0"/>
              <a:t>25/01/22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275793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3E1EB-7231-4870-9F98-F0D0CDCFAE24}" type="datetimeFigureOut">
              <a:rPr lang="en-IN" smtClean="0"/>
              <a:t>25/01/22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152644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C63E1EB-7231-4870-9F98-F0D0CDCFAE24}" type="datetimeFigureOut">
              <a:rPr lang="en-IN" smtClean="0"/>
              <a:t>25/01/22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111268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C63E1EB-7231-4870-9F98-F0D0CDCFAE24}" type="datetimeFigureOut">
              <a:rPr lang="en-IN" smtClean="0"/>
              <a:t>25/01/22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5B33CFA-0ABF-4C1E-958A-FD6D851485DF}" type="slidenum">
              <a:rPr lang="en-IN" smtClean="0"/>
              <a:t>‹#›</a:t>
            </a:fld>
            <a:endParaRPr lang="en-IN"/>
          </a:p>
        </p:txBody>
      </p:sp>
    </p:spTree>
    <p:extLst>
      <p:ext uri="{BB962C8B-B14F-4D97-AF65-F5344CB8AC3E}">
        <p14:creationId xmlns:p14="http://schemas.microsoft.com/office/powerpoint/2010/main" val="40657132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C63E1EB-7231-4870-9F98-F0D0CDCFAE24}" type="datetimeFigureOut">
              <a:rPr lang="en-IN" smtClean="0"/>
              <a:t>25/01/22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5B33CFA-0ABF-4C1E-958A-FD6D851485DF}" type="slidenum">
              <a:rPr lang="en-IN" smtClean="0"/>
              <a:t>‹#›</a:t>
            </a:fld>
            <a:endParaRPr lang="en-IN"/>
          </a:p>
        </p:txBody>
      </p:sp>
    </p:spTree>
    <p:extLst>
      <p:ext uri="{BB962C8B-B14F-4D97-AF65-F5344CB8AC3E}">
        <p14:creationId xmlns:p14="http://schemas.microsoft.com/office/powerpoint/2010/main" val="45042388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84FE379-FD58-4B4B-BEF0-27DC9CEDA3E1}"/>
              </a:ext>
            </a:extLst>
          </p:cNvPr>
          <p:cNvSpPr>
            <a:spLocks noGrp="1"/>
          </p:cNvSpPr>
          <p:nvPr>
            <p:ph type="title"/>
          </p:nvPr>
        </p:nvSpPr>
        <p:spPr>
          <a:xfrm>
            <a:off x="275207" y="396521"/>
            <a:ext cx="11585359" cy="899619"/>
          </a:xfrm>
        </p:spPr>
        <p:txBody>
          <a:bodyPr>
            <a:normAutofit fontScale="90000"/>
          </a:bodyPr>
          <a:lstStyle/>
          <a:p>
            <a:r>
              <a:rPr lang="en-IN" sz="4400" cap="none" dirty="0"/>
              <a:t>Magneto-</a:t>
            </a:r>
            <a:r>
              <a:rPr lang="en-IN" sz="4400" cap="none" dirty="0" err="1"/>
              <a:t>Aerotaxis</a:t>
            </a:r>
            <a:endParaRPr lang="en-IN" sz="4400" cap="none" dirty="0"/>
          </a:p>
        </p:txBody>
      </p:sp>
      <p:sp>
        <p:nvSpPr>
          <p:cNvPr id="5" name="Content Placeholder 2">
            <a:extLst>
              <a:ext uri="{FF2B5EF4-FFF2-40B4-BE49-F238E27FC236}">
                <a16:creationId xmlns:a16="http://schemas.microsoft.com/office/drawing/2014/main" xmlns="" id="{509AA19E-EA95-4A39-9CD2-51964ECBA150}"/>
              </a:ext>
            </a:extLst>
          </p:cNvPr>
          <p:cNvSpPr>
            <a:spLocks noGrp="1"/>
          </p:cNvSpPr>
          <p:nvPr>
            <p:ph idx="1"/>
          </p:nvPr>
        </p:nvSpPr>
        <p:spPr>
          <a:xfrm>
            <a:off x="275207" y="1722268"/>
            <a:ext cx="11585359" cy="4935984"/>
          </a:xfrm>
        </p:spPr>
        <p:txBody>
          <a:bodyPr>
            <a:normAutofit/>
          </a:bodyPr>
          <a:lstStyle/>
          <a:p>
            <a:pPr algn="l"/>
            <a:r>
              <a:rPr lang="en-IN" sz="2400" b="0" i="0" u="none" strike="noStrike" baseline="0" dirty="0">
                <a:solidFill>
                  <a:srgbClr val="231F20"/>
                </a:solidFill>
                <a:latin typeface="ScalaLF-Regular"/>
              </a:rPr>
              <a:t>Like other free-swimming bacteria,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propel themselves through the water by rotating their helical flagella</a:t>
            </a:r>
            <a:r>
              <a:rPr lang="en-IN" sz="2400" dirty="0">
                <a:solidFill>
                  <a:srgbClr val="231F20"/>
                </a:solidFill>
                <a:latin typeface="ScalaLF-Regular"/>
              </a:rPr>
              <a:t>. </a:t>
            </a:r>
          </a:p>
          <a:p>
            <a:pPr algn="l"/>
            <a:r>
              <a:rPr lang="en-IN" sz="2400" b="0" i="0" u="none" strike="noStrike" baseline="0" dirty="0">
                <a:solidFill>
                  <a:srgbClr val="231F20"/>
                </a:solidFill>
                <a:latin typeface="ScalaLF-Regular"/>
              </a:rPr>
              <a:t>Because of their magnetosomes,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a:t>
            </a:r>
            <a:r>
              <a:rPr lang="en-IN" sz="2400" b="1" i="0" u="none" strike="noStrike" baseline="0" dirty="0">
                <a:solidFill>
                  <a:srgbClr val="231F20"/>
                </a:solidFill>
                <a:latin typeface="ScalaLF-Regular"/>
              </a:rPr>
              <a:t>bacteria are passively oriented and actively migrate along the local magnetic field </a:t>
            </a:r>
            <a:r>
              <a:rPr lang="en-IN" sz="2400" b="1" i="0" u="none" strike="noStrike" baseline="0" dirty="0">
                <a:solidFill>
                  <a:srgbClr val="231F20"/>
                </a:solidFill>
                <a:latin typeface="ScalaLF-Bold"/>
              </a:rPr>
              <a:t>B, </a:t>
            </a:r>
            <a:r>
              <a:rPr lang="en-IN" sz="2400" b="0" i="0" u="none" strike="noStrike" baseline="0" dirty="0">
                <a:solidFill>
                  <a:srgbClr val="231F20"/>
                </a:solidFill>
                <a:latin typeface="ScalaLF-Regular"/>
              </a:rPr>
              <a:t>which in natural environments is the geomagnetic field. </a:t>
            </a:r>
          </a:p>
          <a:p>
            <a:pPr algn="l"/>
            <a:r>
              <a:rPr lang="en-IN" sz="2400" b="0" i="0" u="none" strike="noStrike" baseline="0" dirty="0">
                <a:solidFill>
                  <a:srgbClr val="231F20"/>
                </a:solidFill>
                <a:latin typeface="ScalaLF-Regular"/>
              </a:rPr>
              <a:t>When distinct morphotypes of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isolated and grown in pure culture, were studied in oxygen concentration gradients using thin, flattened capillaries (</a:t>
            </a:r>
            <a:r>
              <a:rPr lang="en-IN" sz="2400" b="0" i="0" u="none" strike="noStrike" baseline="0" dirty="0" err="1">
                <a:solidFill>
                  <a:srgbClr val="231F20"/>
                </a:solidFill>
                <a:latin typeface="ScalaLF-Regular"/>
              </a:rPr>
              <a:t>Vitrocom</a:t>
            </a:r>
            <a:r>
              <a:rPr lang="en-IN" sz="2400" b="0" i="0" u="none" strike="noStrike" baseline="0" dirty="0">
                <a:solidFill>
                  <a:srgbClr val="231F20"/>
                </a:solidFill>
                <a:latin typeface="ScalaLF-Regular"/>
              </a:rPr>
              <a:t>, Inc.), it became clear </a:t>
            </a:r>
            <a:r>
              <a:rPr lang="en-IN" sz="2400" b="1" i="0" u="none" strike="noStrike" baseline="0" dirty="0">
                <a:solidFill>
                  <a:srgbClr val="231F20"/>
                </a:solidFill>
                <a:latin typeface="ScalaLF-Regular"/>
              </a:rPr>
              <a:t>that </a:t>
            </a:r>
            <a:r>
              <a:rPr lang="en-IN" sz="2400" b="1" i="0" u="none" strike="noStrike" baseline="0" dirty="0" err="1">
                <a:solidFill>
                  <a:srgbClr val="231F20"/>
                </a:solidFill>
                <a:latin typeface="ScalaLF-Regular"/>
              </a:rPr>
              <a:t>magnetotaxis</a:t>
            </a:r>
            <a:r>
              <a:rPr lang="en-IN" sz="2400" b="1" i="0" u="none" strike="noStrike" baseline="0" dirty="0">
                <a:solidFill>
                  <a:srgbClr val="231F20"/>
                </a:solidFill>
                <a:latin typeface="ScalaLF-Regular"/>
              </a:rPr>
              <a:t> and </a:t>
            </a:r>
            <a:r>
              <a:rPr lang="en-IN" sz="2400" b="1" i="0" u="none" strike="noStrike" baseline="0" dirty="0" err="1">
                <a:solidFill>
                  <a:srgbClr val="231F20"/>
                </a:solidFill>
                <a:latin typeface="ScalaLF-Regular"/>
              </a:rPr>
              <a:t>aerotaxis</a:t>
            </a:r>
            <a:r>
              <a:rPr lang="en-IN" sz="2400" b="1" i="0" u="none" strike="noStrike" baseline="0" dirty="0">
                <a:solidFill>
                  <a:srgbClr val="231F20"/>
                </a:solidFill>
                <a:latin typeface="ScalaLF-Regular"/>
              </a:rPr>
              <a:t> work together in these bacteria </a:t>
            </a:r>
          </a:p>
          <a:p>
            <a:pPr algn="l"/>
            <a:r>
              <a:rPr lang="en-IN" sz="2400" b="0" i="0" u="none" strike="noStrike" baseline="0" dirty="0">
                <a:solidFill>
                  <a:srgbClr val="231F20"/>
                </a:solidFill>
                <a:latin typeface="ScalaLF-Regular"/>
              </a:rPr>
              <a:t>The </a:t>
            </a:r>
            <a:r>
              <a:rPr lang="en-IN" sz="2400" b="0" i="0" u="none" strike="noStrike" baseline="0" dirty="0" err="1">
                <a:solidFill>
                  <a:srgbClr val="231F20"/>
                </a:solidFill>
                <a:latin typeface="ScalaLF-Regular"/>
              </a:rPr>
              <a:t>behavior</a:t>
            </a:r>
            <a:r>
              <a:rPr lang="en-IN" sz="2400" b="0" i="0" u="none" strike="noStrike" baseline="0" dirty="0">
                <a:solidFill>
                  <a:srgbClr val="231F20"/>
                </a:solidFill>
                <a:latin typeface="ScalaLF-Regular"/>
              </a:rPr>
              <a:t> observed in these strains referred to as “magneto-</a:t>
            </a:r>
            <a:r>
              <a:rPr lang="en-IN" sz="2400" b="0" i="0" u="none" strike="noStrike" baseline="0" dirty="0" err="1">
                <a:solidFill>
                  <a:srgbClr val="231F20"/>
                </a:solidFill>
                <a:latin typeface="ScalaLF-Regular"/>
              </a:rPr>
              <a:t>aerotaxis</a:t>
            </a:r>
            <a:r>
              <a:rPr lang="en-IN" sz="2400" b="0" i="0" u="none" strike="noStrike" baseline="0" dirty="0">
                <a:solidFill>
                  <a:srgbClr val="231F20"/>
                </a:solidFill>
                <a:latin typeface="ScalaLF-Regular"/>
              </a:rPr>
              <a:t>”, and two different magneto-aerotactic mechanisms – termed polar and axial – are found in different bacterial species. </a:t>
            </a:r>
          </a:p>
        </p:txBody>
      </p:sp>
    </p:spTree>
    <p:extLst>
      <p:ext uri="{BB962C8B-B14F-4D97-AF65-F5344CB8AC3E}">
        <p14:creationId xmlns:p14="http://schemas.microsoft.com/office/powerpoint/2010/main" val="3221636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9F404533-89E9-44F1-8AE9-B63E72C99279}"/>
              </a:ext>
            </a:extLst>
          </p:cNvPr>
          <p:cNvGraphicFramePr>
            <a:graphicFrameLocks noGrp="1"/>
          </p:cNvGraphicFramePr>
          <p:nvPr>
            <p:extLst>
              <p:ext uri="{D42A27DB-BD31-4B8C-83A1-F6EECF244321}">
                <p14:modId xmlns:p14="http://schemas.microsoft.com/office/powerpoint/2010/main" val="3795481038"/>
              </p:ext>
            </p:extLst>
          </p:nvPr>
        </p:nvGraphicFramePr>
        <p:xfrm>
          <a:off x="891674" y="1697525"/>
          <a:ext cx="10117221" cy="4937307"/>
        </p:xfrm>
        <a:graphic>
          <a:graphicData uri="http://schemas.openxmlformats.org/drawingml/2006/table">
            <a:tbl>
              <a:tblPr firstRow="1" bandRow="1">
                <a:tableStyleId>{5C22544A-7EE6-4342-B048-85BDC9FD1C3A}</a:tableStyleId>
              </a:tblPr>
              <a:tblGrid>
                <a:gridCol w="3398574">
                  <a:extLst>
                    <a:ext uri="{9D8B030D-6E8A-4147-A177-3AD203B41FA5}">
                      <a16:colId xmlns:a16="http://schemas.microsoft.com/office/drawing/2014/main" xmlns="" val="2080964545"/>
                    </a:ext>
                  </a:extLst>
                </a:gridCol>
                <a:gridCol w="1795447">
                  <a:extLst>
                    <a:ext uri="{9D8B030D-6E8A-4147-A177-3AD203B41FA5}">
                      <a16:colId xmlns:a16="http://schemas.microsoft.com/office/drawing/2014/main" xmlns="" val="273591015"/>
                    </a:ext>
                  </a:extLst>
                </a:gridCol>
                <a:gridCol w="4923200">
                  <a:extLst>
                    <a:ext uri="{9D8B030D-6E8A-4147-A177-3AD203B41FA5}">
                      <a16:colId xmlns:a16="http://schemas.microsoft.com/office/drawing/2014/main" xmlns="" val="1357642259"/>
                    </a:ext>
                  </a:extLst>
                </a:gridCol>
              </a:tblGrid>
              <a:tr h="0">
                <a:tc>
                  <a:txBody>
                    <a:bodyPr/>
                    <a:lstStyle/>
                    <a:p>
                      <a:r>
                        <a:rPr lang="en-IN" sz="1600" dirty="0"/>
                        <a:t>Organism</a:t>
                      </a:r>
                    </a:p>
                  </a:txBody>
                  <a:tcPr/>
                </a:tc>
                <a:tc>
                  <a:txBody>
                    <a:bodyPr/>
                    <a:lstStyle/>
                    <a:p>
                      <a:r>
                        <a:rPr lang="en-IN" sz="1600" dirty="0"/>
                        <a:t>Gene </a:t>
                      </a:r>
                    </a:p>
                  </a:txBody>
                  <a:tcPr/>
                </a:tc>
                <a:tc>
                  <a:txBody>
                    <a:bodyPr/>
                    <a:lstStyle/>
                    <a:p>
                      <a:r>
                        <a:rPr lang="en-IN" sz="1600" dirty="0"/>
                        <a:t>Function/homology to existing proteins </a:t>
                      </a:r>
                    </a:p>
                  </a:txBody>
                  <a:tcPr/>
                </a:tc>
                <a:extLst>
                  <a:ext uri="{0D108BD9-81ED-4DB2-BD59-A6C34878D82A}">
                    <a16:rowId xmlns:a16="http://schemas.microsoft.com/office/drawing/2014/main" xmlns="" val="3266063945"/>
                  </a:ext>
                </a:extLst>
              </a:tr>
              <a:tr h="577341">
                <a:tc>
                  <a:txBody>
                    <a:bodyPr/>
                    <a:lstStyle/>
                    <a:p>
                      <a:r>
                        <a:rPr lang="en-IN" sz="1600" b="0" i="1" u="none" strike="noStrike" baseline="0" dirty="0">
                          <a:solidFill>
                            <a:srgbClr val="231F20"/>
                          </a:solidFill>
                          <a:latin typeface="ScalaLF-Italic"/>
                        </a:rPr>
                        <a:t>M. </a:t>
                      </a:r>
                      <a:r>
                        <a:rPr lang="en-IN" sz="1600" b="0" i="1" u="none" strike="noStrike" baseline="0" dirty="0" err="1">
                          <a:solidFill>
                            <a:srgbClr val="231F20"/>
                          </a:solidFill>
                          <a:latin typeface="ScalaLF-Italic"/>
                        </a:rPr>
                        <a:t>gryphiswaldense</a:t>
                      </a:r>
                      <a:r>
                        <a:rPr lang="en-IN" sz="1600" b="0" i="1" u="none" strike="noStrike" baseline="0" dirty="0">
                          <a:solidFill>
                            <a:srgbClr val="231F20"/>
                          </a:solidFill>
                          <a:latin typeface="ScalaLF-Italic"/>
                        </a:rPr>
                        <a:t> and M. </a:t>
                      </a:r>
                      <a:r>
                        <a:rPr lang="en-IN" sz="1600" b="0" i="1" u="none" strike="noStrike" baseline="0" dirty="0" err="1">
                          <a:solidFill>
                            <a:srgbClr val="231F20"/>
                          </a:solidFill>
                          <a:latin typeface="ScalaLF-Italic"/>
                        </a:rPr>
                        <a:t>magnetotacticum</a:t>
                      </a:r>
                      <a:r>
                        <a:rPr lang="en-IN" sz="1600" b="0" i="1" u="none" strike="noStrike" baseline="0" dirty="0">
                          <a:solidFill>
                            <a:srgbClr val="231F20"/>
                          </a:solidFill>
                          <a:latin typeface="ScalaLF-Italic"/>
                        </a:rPr>
                        <a:t> </a:t>
                      </a:r>
                      <a:endParaRPr lang="en-IN" sz="1600" dirty="0"/>
                    </a:p>
                  </a:txBody>
                  <a:tcPr/>
                </a:tc>
                <a:tc>
                  <a:txBody>
                    <a:bodyPr/>
                    <a:lstStyle/>
                    <a:p>
                      <a:pPr lvl="0" algn="ctr"/>
                      <a:r>
                        <a:rPr lang="en-IN" sz="1600" b="0" i="0" u="none" strike="noStrike" baseline="0" dirty="0" err="1">
                          <a:solidFill>
                            <a:srgbClr val="231F20"/>
                          </a:solidFill>
                          <a:latin typeface="ScalaLF-Regular"/>
                        </a:rPr>
                        <a:t>MamA</a:t>
                      </a:r>
                      <a:endParaRPr lang="en-IN" sz="1600" b="0" i="0" u="none" strike="noStrike" baseline="0" dirty="0">
                        <a:solidFill>
                          <a:srgbClr val="231F20"/>
                        </a:solidFill>
                        <a:latin typeface="ScalaLF-Regular"/>
                      </a:endParaRPr>
                    </a:p>
                  </a:txBody>
                  <a:tcPr/>
                </a:tc>
                <a:tc>
                  <a:txBody>
                    <a:bodyPr/>
                    <a:lstStyle/>
                    <a:p>
                      <a:r>
                        <a:rPr lang="en-IN" sz="1600" b="0" i="0" u="none" strike="noStrike" baseline="0" dirty="0">
                          <a:solidFill>
                            <a:srgbClr val="231F20"/>
                          </a:solidFill>
                          <a:latin typeface="ScalaLF-Regular"/>
                        </a:rPr>
                        <a:t>tetratricopeptide repeat proteins</a:t>
                      </a:r>
                      <a:endParaRPr lang="en-IN" sz="1600" dirty="0"/>
                    </a:p>
                  </a:txBody>
                  <a:tcPr/>
                </a:tc>
                <a:extLst>
                  <a:ext uri="{0D108BD9-81ED-4DB2-BD59-A6C34878D82A}">
                    <a16:rowId xmlns:a16="http://schemas.microsoft.com/office/drawing/2014/main" xmlns="" val="211122281"/>
                  </a:ext>
                </a:extLst>
              </a:tr>
              <a:tr h="369701">
                <a:tc>
                  <a:txBody>
                    <a:bodyPr/>
                    <a:lstStyle/>
                    <a:p>
                      <a:endParaRPr lang="en-IN" sz="1600"/>
                    </a:p>
                  </a:txBody>
                  <a:tcPr/>
                </a:tc>
                <a:tc>
                  <a:txBody>
                    <a:bodyPr/>
                    <a:lstStyle/>
                    <a:p>
                      <a:pPr algn="ctr"/>
                      <a:r>
                        <a:rPr lang="en-IN" sz="1600" b="0" i="0" u="none" strike="noStrike" baseline="0" dirty="0" err="1">
                          <a:solidFill>
                            <a:srgbClr val="231F20"/>
                          </a:solidFill>
                          <a:latin typeface="ScalaLF-Regular"/>
                        </a:rPr>
                        <a:t>MamB</a:t>
                      </a:r>
                      <a:endParaRPr lang="en-IN" sz="1600" dirty="0"/>
                    </a:p>
                  </a:txBody>
                  <a:tcPr/>
                </a:tc>
                <a:tc>
                  <a:txBody>
                    <a:bodyPr/>
                    <a:lstStyle/>
                    <a:p>
                      <a:r>
                        <a:rPr lang="en-IN" sz="1600" b="0" i="0" u="none" strike="noStrike" baseline="0" dirty="0">
                          <a:solidFill>
                            <a:srgbClr val="231F20"/>
                          </a:solidFill>
                          <a:latin typeface="ScalaLF-Regular"/>
                        </a:rPr>
                        <a:t>cation diffusion facilitators</a:t>
                      </a:r>
                      <a:endParaRPr lang="en-IN" sz="1600" dirty="0"/>
                    </a:p>
                  </a:txBody>
                  <a:tcPr/>
                </a:tc>
                <a:extLst>
                  <a:ext uri="{0D108BD9-81ED-4DB2-BD59-A6C34878D82A}">
                    <a16:rowId xmlns:a16="http://schemas.microsoft.com/office/drawing/2014/main" xmlns="" val="2572509550"/>
                  </a:ext>
                </a:extLst>
              </a:tr>
              <a:tr h="369701">
                <a:tc>
                  <a:txBody>
                    <a:bodyPr/>
                    <a:lstStyle/>
                    <a:p>
                      <a:endParaRPr lang="en-IN" sz="1600"/>
                    </a:p>
                  </a:txBody>
                  <a:tcPr/>
                </a:tc>
                <a:tc>
                  <a:txBody>
                    <a:bodyPr/>
                    <a:lstStyle/>
                    <a:p>
                      <a:pPr algn="ctr"/>
                      <a:r>
                        <a:rPr lang="en-IN" sz="1600" b="0" i="0" u="none" strike="noStrike" baseline="0" dirty="0" err="1">
                          <a:solidFill>
                            <a:srgbClr val="231F20"/>
                          </a:solidFill>
                          <a:latin typeface="ScalaLF-Regular"/>
                        </a:rPr>
                        <a:t>MamE</a:t>
                      </a:r>
                      <a:endParaRPr lang="en-IN" sz="1600" dirty="0"/>
                    </a:p>
                  </a:txBody>
                  <a:tcPr/>
                </a:tc>
                <a:tc>
                  <a:txBody>
                    <a:bodyPr/>
                    <a:lstStyle/>
                    <a:p>
                      <a:r>
                        <a:rPr lang="en-IN" sz="1600" b="0" i="0" u="none" strike="noStrike" baseline="0" dirty="0" err="1">
                          <a:solidFill>
                            <a:srgbClr val="231F20"/>
                          </a:solidFill>
                          <a:latin typeface="ScalaLF-Regular"/>
                        </a:rPr>
                        <a:t>HtrA</a:t>
                      </a:r>
                      <a:r>
                        <a:rPr lang="en-IN" sz="1600" b="0" i="0" u="none" strike="noStrike" baseline="0" dirty="0">
                          <a:solidFill>
                            <a:srgbClr val="231F20"/>
                          </a:solidFill>
                          <a:latin typeface="ScalaLF-Regular"/>
                        </a:rPr>
                        <a:t>-like serine proteases</a:t>
                      </a:r>
                      <a:endParaRPr lang="en-IN" sz="1600" dirty="0"/>
                    </a:p>
                  </a:txBody>
                  <a:tcPr/>
                </a:tc>
                <a:extLst>
                  <a:ext uri="{0D108BD9-81ED-4DB2-BD59-A6C34878D82A}">
                    <a16:rowId xmlns:a16="http://schemas.microsoft.com/office/drawing/2014/main" xmlns="" val="2108932309"/>
                  </a:ext>
                </a:extLst>
              </a:tr>
              <a:tr h="577341">
                <a:tc>
                  <a:txBody>
                    <a:bodyPr/>
                    <a:lstStyle/>
                    <a:p>
                      <a:r>
                        <a:rPr lang="en-IN" sz="1600" b="0" i="1" u="none" strike="noStrike" baseline="0" dirty="0">
                          <a:solidFill>
                            <a:srgbClr val="231F20"/>
                          </a:solidFill>
                          <a:latin typeface="ScalaLF-Italic"/>
                        </a:rPr>
                        <a:t>M. </a:t>
                      </a:r>
                      <a:r>
                        <a:rPr lang="en-IN" sz="1600" b="0" i="1" u="none" strike="noStrike" baseline="0" dirty="0" err="1">
                          <a:solidFill>
                            <a:srgbClr val="231F20"/>
                          </a:solidFill>
                          <a:latin typeface="ScalaLF-Italic"/>
                        </a:rPr>
                        <a:t>magneticum</a:t>
                      </a:r>
                      <a:r>
                        <a:rPr lang="en-IN" sz="1600" b="0" i="1" u="none" strike="noStrike" baseline="0" dirty="0">
                          <a:solidFill>
                            <a:srgbClr val="231F20"/>
                          </a:solidFill>
                          <a:latin typeface="ScalaLF-Italic"/>
                        </a:rPr>
                        <a:t> </a:t>
                      </a:r>
                      <a:r>
                        <a:rPr lang="en-IN" sz="1600" b="0" i="0" u="none" strike="noStrike" baseline="0" dirty="0">
                          <a:solidFill>
                            <a:srgbClr val="231F20"/>
                          </a:solidFill>
                          <a:latin typeface="ScalaLF-Regular"/>
                        </a:rPr>
                        <a:t>strain AMB-1 </a:t>
                      </a:r>
                      <a:endParaRPr lang="en-IN" sz="1600" dirty="0"/>
                    </a:p>
                  </a:txBody>
                  <a:tcPr/>
                </a:tc>
                <a:tc>
                  <a:txBody>
                    <a:bodyPr/>
                    <a:lstStyle/>
                    <a:p>
                      <a:pPr algn="ctr"/>
                      <a:r>
                        <a:rPr lang="en-IN" sz="1600" b="0" i="1" u="none" strike="noStrike" baseline="0" dirty="0" err="1">
                          <a:solidFill>
                            <a:srgbClr val="231F20"/>
                          </a:solidFill>
                          <a:latin typeface="ScalaLF-Italic"/>
                        </a:rPr>
                        <a:t>MagA</a:t>
                      </a:r>
                      <a:r>
                        <a:rPr lang="en-IN" sz="1600" b="0" i="1" u="none" strike="noStrike" baseline="0" dirty="0">
                          <a:solidFill>
                            <a:srgbClr val="231F20"/>
                          </a:solidFill>
                          <a:latin typeface="ScalaLF-Italic"/>
                        </a:rPr>
                        <a:t> </a:t>
                      </a:r>
                      <a:endParaRPr lang="en-IN" sz="1600" dirty="0"/>
                    </a:p>
                  </a:txBody>
                  <a:tcPr/>
                </a:tc>
                <a:tc>
                  <a:txBody>
                    <a:bodyPr/>
                    <a:lstStyle/>
                    <a:p>
                      <a:r>
                        <a:rPr lang="en-IN" sz="1600" b="0" i="0" u="none" strike="noStrike" baseline="0" dirty="0">
                          <a:solidFill>
                            <a:srgbClr val="231F20"/>
                          </a:solidFill>
                          <a:latin typeface="ScalaLF-Regular"/>
                        </a:rPr>
                        <a:t>proton-gradient-driving H/Fe(II) antiporter</a:t>
                      </a:r>
                      <a:endParaRPr lang="en-IN" sz="1600" dirty="0"/>
                    </a:p>
                  </a:txBody>
                  <a:tcPr/>
                </a:tc>
                <a:extLst>
                  <a:ext uri="{0D108BD9-81ED-4DB2-BD59-A6C34878D82A}">
                    <a16:rowId xmlns:a16="http://schemas.microsoft.com/office/drawing/2014/main" xmlns="" val="1483636597"/>
                  </a:ext>
                </a:extLst>
              </a:tr>
              <a:tr h="577341">
                <a:tc>
                  <a:txBody>
                    <a:bodyPr/>
                    <a:lstStyle/>
                    <a:p>
                      <a:r>
                        <a:rPr lang="en-IN" sz="1600" b="0" i="1" u="none" strike="noStrike" baseline="0" dirty="0" err="1">
                          <a:solidFill>
                            <a:srgbClr val="231F20"/>
                          </a:solidFill>
                          <a:latin typeface="ScalaLF-Italic"/>
                        </a:rPr>
                        <a:t>Magnetospirillum</a:t>
                      </a:r>
                      <a:r>
                        <a:rPr lang="en-IN" sz="1600" b="0" i="1" u="none" strike="noStrike" baseline="0" dirty="0">
                          <a:solidFill>
                            <a:srgbClr val="231F20"/>
                          </a:solidFill>
                          <a:latin typeface="ScalaLF-Italic"/>
                        </a:rPr>
                        <a:t> </a:t>
                      </a:r>
                      <a:r>
                        <a:rPr lang="en-IN" sz="1600" b="0" i="0" u="none" strike="noStrike" baseline="0" dirty="0">
                          <a:solidFill>
                            <a:srgbClr val="231F20"/>
                          </a:solidFill>
                          <a:latin typeface="ScalaLF-Regular"/>
                        </a:rPr>
                        <a:t>strain </a:t>
                      </a:r>
                      <a:r>
                        <a:rPr lang="en-IN" sz="1600" dirty="0">
                          <a:solidFill>
                            <a:srgbClr val="231F20"/>
                          </a:solidFill>
                          <a:latin typeface="ScalaLF-Regular"/>
                        </a:rPr>
                        <a:t>AMB-1 and </a:t>
                      </a:r>
                      <a:r>
                        <a:rPr lang="en-IN" sz="1600" i="1" dirty="0">
                          <a:solidFill>
                            <a:srgbClr val="231F20"/>
                          </a:solidFill>
                          <a:latin typeface="ScalaLF-Italic"/>
                        </a:rPr>
                        <a:t>M</a:t>
                      </a:r>
                      <a:r>
                        <a:rPr lang="en-IN" sz="1600" dirty="0">
                          <a:solidFill>
                            <a:srgbClr val="231F20"/>
                          </a:solidFill>
                          <a:latin typeface="ScalaLF-Regular"/>
                        </a:rPr>
                        <a:t>. </a:t>
                      </a:r>
                      <a:r>
                        <a:rPr lang="en-IN" sz="1600" i="1" dirty="0" err="1">
                          <a:solidFill>
                            <a:srgbClr val="231F20"/>
                          </a:solidFill>
                          <a:latin typeface="ScalaLF-Italic"/>
                        </a:rPr>
                        <a:t>magnetotacticum</a:t>
                      </a:r>
                      <a:endParaRPr lang="en-IN" sz="1600" dirty="0"/>
                    </a:p>
                  </a:txBody>
                  <a:tcPr/>
                </a:tc>
                <a:tc>
                  <a:txBody>
                    <a:bodyPr/>
                    <a:lstStyle/>
                    <a:p>
                      <a:pPr algn="ctr"/>
                      <a:r>
                        <a:rPr lang="en-IN" sz="1600" b="0" i="1" u="none" strike="noStrike" baseline="0" dirty="0">
                          <a:solidFill>
                            <a:srgbClr val="231F20"/>
                          </a:solidFill>
                          <a:latin typeface="ScalaLF-Italic"/>
                        </a:rPr>
                        <a:t>mms6</a:t>
                      </a:r>
                      <a:endParaRPr lang="en-IN" sz="1600" dirty="0"/>
                    </a:p>
                  </a:txBody>
                  <a:tcPr/>
                </a:tc>
                <a:tc>
                  <a:txBody>
                    <a:bodyPr/>
                    <a:lstStyle/>
                    <a:p>
                      <a:pPr algn="l"/>
                      <a:r>
                        <a:rPr lang="en-IN" sz="1600" b="0" i="0" u="none" strike="noStrike" baseline="0" dirty="0">
                          <a:solidFill>
                            <a:srgbClr val="231F20"/>
                          </a:solidFill>
                          <a:latin typeface="ScalaLF-Regular"/>
                        </a:rPr>
                        <a:t>acyl-CoA transferase</a:t>
                      </a:r>
                      <a:endParaRPr lang="en-IN" sz="1600" dirty="0"/>
                    </a:p>
                  </a:txBody>
                  <a:tcPr/>
                </a:tc>
                <a:extLst>
                  <a:ext uri="{0D108BD9-81ED-4DB2-BD59-A6C34878D82A}">
                    <a16:rowId xmlns:a16="http://schemas.microsoft.com/office/drawing/2014/main" xmlns="" val="292394164"/>
                  </a:ext>
                </a:extLst>
              </a:tr>
              <a:tr h="1063522">
                <a:tc>
                  <a:txBody>
                    <a:bodyPr/>
                    <a:lstStyle/>
                    <a:p>
                      <a:endParaRPr lang="en-IN" sz="1600" dirty="0"/>
                    </a:p>
                  </a:txBody>
                  <a:tcPr/>
                </a:tc>
                <a:tc>
                  <a:txBody>
                    <a:bodyPr/>
                    <a:lstStyle/>
                    <a:p>
                      <a:pPr algn="ctr"/>
                      <a:r>
                        <a:rPr lang="en-IN" sz="1600" b="0" i="1" u="none" strike="noStrike" baseline="0" dirty="0">
                          <a:solidFill>
                            <a:srgbClr val="231F20"/>
                          </a:solidFill>
                          <a:latin typeface="ScalaLF-Italic"/>
                        </a:rPr>
                        <a:t>mms16</a:t>
                      </a:r>
                      <a:endParaRPr lang="en-IN" sz="1600" dirty="0"/>
                    </a:p>
                  </a:txBody>
                  <a:tcPr/>
                </a:tc>
                <a:tc>
                  <a:txBody>
                    <a:bodyPr/>
                    <a:lstStyle/>
                    <a:p>
                      <a:r>
                        <a:rPr lang="en-IN" sz="1600" b="0" i="0" u="none" strike="noStrike" baseline="0" dirty="0">
                          <a:solidFill>
                            <a:srgbClr val="231F20"/>
                          </a:solidFill>
                          <a:latin typeface="ScalaLF-Regular"/>
                        </a:rPr>
                        <a:t>GTPase activity, also involved in MM vesicle formation by invagination and budding from the cytoplasmic membrane </a:t>
                      </a:r>
                      <a:endParaRPr lang="en-IN" sz="1600" dirty="0"/>
                    </a:p>
                  </a:txBody>
                  <a:tcPr/>
                </a:tc>
                <a:extLst>
                  <a:ext uri="{0D108BD9-81ED-4DB2-BD59-A6C34878D82A}">
                    <a16:rowId xmlns:a16="http://schemas.microsoft.com/office/drawing/2014/main" xmlns="" val="3703327119"/>
                  </a:ext>
                </a:extLst>
              </a:tr>
              <a:tr h="1063522">
                <a:tc>
                  <a:txBody>
                    <a:bodyPr/>
                    <a:lstStyle/>
                    <a:p>
                      <a:endParaRPr lang="en-IN" sz="1600"/>
                    </a:p>
                  </a:txBody>
                  <a:tcPr/>
                </a:tc>
                <a:tc>
                  <a:txBody>
                    <a:bodyPr/>
                    <a:lstStyle/>
                    <a:p>
                      <a:pPr algn="ctr"/>
                      <a:r>
                        <a:rPr lang="en-IN" sz="1600" b="0" i="1" u="none" strike="noStrike" baseline="0" dirty="0" err="1">
                          <a:solidFill>
                            <a:srgbClr val="231F20"/>
                          </a:solidFill>
                          <a:latin typeface="ScalaLF-Italic"/>
                        </a:rPr>
                        <a:t>mpsA</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baseline="0" dirty="0">
                          <a:solidFill>
                            <a:srgbClr val="231F20"/>
                          </a:solidFill>
                          <a:latin typeface="ScalaLF-Regular"/>
                        </a:rPr>
                        <a:t>the most abundant of the three, is apparently bound to magnetite and may function in regulation of crystal growth</a:t>
                      </a:r>
                      <a:endParaRPr lang="en-IN" sz="1600" dirty="0"/>
                    </a:p>
                  </a:txBody>
                  <a:tcPr/>
                </a:tc>
                <a:extLst>
                  <a:ext uri="{0D108BD9-81ED-4DB2-BD59-A6C34878D82A}">
                    <a16:rowId xmlns:a16="http://schemas.microsoft.com/office/drawing/2014/main" xmlns="" val="1180701727"/>
                  </a:ext>
                </a:extLst>
              </a:tr>
            </a:tbl>
          </a:graphicData>
        </a:graphic>
      </p:graphicFrame>
      <p:sp>
        <p:nvSpPr>
          <p:cNvPr id="5" name="Title 1">
            <a:extLst>
              <a:ext uri="{FF2B5EF4-FFF2-40B4-BE49-F238E27FC236}">
                <a16:creationId xmlns:a16="http://schemas.microsoft.com/office/drawing/2014/main" xmlns="" id="{1FB5FB14-DF0B-457D-B426-AD64EE353B20}"/>
              </a:ext>
            </a:extLst>
          </p:cNvPr>
          <p:cNvSpPr>
            <a:spLocks noGrp="1"/>
          </p:cNvSpPr>
          <p:nvPr>
            <p:ph type="title"/>
          </p:nvPr>
        </p:nvSpPr>
        <p:spPr>
          <a:xfrm>
            <a:off x="275207" y="396521"/>
            <a:ext cx="11585359" cy="899619"/>
          </a:xfrm>
        </p:spPr>
        <p:txBody>
          <a:bodyPr>
            <a:noAutofit/>
          </a:bodyPr>
          <a:lstStyle/>
          <a:p>
            <a:r>
              <a:rPr lang="en-IN" sz="3200" cap="none" dirty="0"/>
              <a:t>Gene Expression in Magnetosome Formation </a:t>
            </a:r>
          </a:p>
        </p:txBody>
      </p:sp>
    </p:spTree>
    <p:extLst>
      <p:ext uri="{BB962C8B-B14F-4D97-AF65-F5344CB8AC3E}">
        <p14:creationId xmlns:p14="http://schemas.microsoft.com/office/powerpoint/2010/main" val="2731285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7F05740-8F45-483F-9948-7C386D678760}"/>
              </a:ext>
            </a:extLst>
          </p:cNvPr>
          <p:cNvSpPr>
            <a:spLocks noGrp="1"/>
          </p:cNvSpPr>
          <p:nvPr>
            <p:ph type="title"/>
          </p:nvPr>
        </p:nvSpPr>
        <p:spPr>
          <a:xfrm>
            <a:off x="275207" y="396521"/>
            <a:ext cx="11585359" cy="899619"/>
          </a:xfrm>
        </p:spPr>
        <p:txBody>
          <a:bodyPr>
            <a:noAutofit/>
          </a:bodyPr>
          <a:lstStyle/>
          <a:p>
            <a:r>
              <a:rPr lang="en-IN" sz="3200" cap="none" dirty="0"/>
              <a:t>Applications of Magnetosomes</a:t>
            </a:r>
          </a:p>
        </p:txBody>
      </p:sp>
      <p:sp>
        <p:nvSpPr>
          <p:cNvPr id="5" name="Content Placeholder 2">
            <a:extLst>
              <a:ext uri="{FF2B5EF4-FFF2-40B4-BE49-F238E27FC236}">
                <a16:creationId xmlns:a16="http://schemas.microsoft.com/office/drawing/2014/main" xmlns="" id="{B13AC181-F0CA-4D9F-A3B6-7B5BD0F146CB}"/>
              </a:ext>
            </a:extLst>
          </p:cNvPr>
          <p:cNvSpPr>
            <a:spLocks noGrp="1"/>
          </p:cNvSpPr>
          <p:nvPr>
            <p:ph idx="1"/>
          </p:nvPr>
        </p:nvSpPr>
        <p:spPr>
          <a:xfrm>
            <a:off x="275207" y="1722268"/>
            <a:ext cx="11585359" cy="4935984"/>
          </a:xfrm>
        </p:spPr>
        <p:txBody>
          <a:bodyPr>
            <a:normAutofit/>
          </a:bodyPr>
          <a:lstStyle/>
          <a:p>
            <a:pPr algn="l"/>
            <a:r>
              <a:rPr lang="en-IN" sz="2400" b="0" i="0" u="none" strike="noStrike" baseline="0" dirty="0">
                <a:solidFill>
                  <a:srgbClr val="231F20"/>
                </a:solidFill>
                <a:latin typeface="ScalaLF-Regular"/>
              </a:rPr>
              <a:t>Magnetosomes have been exploited in a number of applications </a:t>
            </a:r>
          </a:p>
          <a:p>
            <a:pPr algn="l"/>
            <a:r>
              <a:rPr lang="en-IN" sz="2400" b="0" i="0" u="none" strike="noStrike" baseline="0" dirty="0">
                <a:solidFill>
                  <a:srgbClr val="231F20"/>
                </a:solidFill>
                <a:latin typeface="ScalaLF-Regular"/>
              </a:rPr>
              <a:t>Commercial</a:t>
            </a:r>
            <a:r>
              <a:rPr lang="en-IN" sz="2400" dirty="0">
                <a:solidFill>
                  <a:srgbClr val="231F20"/>
                </a:solidFill>
                <a:latin typeface="ScalaLF-Regular"/>
              </a:rPr>
              <a:t> </a:t>
            </a:r>
            <a:r>
              <a:rPr lang="en-IN" sz="2400" b="0" i="0" u="none" strike="noStrike" baseline="0" dirty="0">
                <a:solidFill>
                  <a:srgbClr val="231F20"/>
                </a:solidFill>
                <a:latin typeface="ScalaLF-Regular"/>
              </a:rPr>
              <a:t>applications include </a:t>
            </a:r>
          </a:p>
          <a:p>
            <a:pPr lvl="1"/>
            <a:r>
              <a:rPr lang="en-IN" sz="2400" dirty="0">
                <a:solidFill>
                  <a:srgbClr val="231F20"/>
                </a:solidFill>
                <a:latin typeface="ScalaLF-Regular"/>
              </a:rPr>
              <a:t>I</a:t>
            </a:r>
            <a:r>
              <a:rPr lang="en-IN" sz="2400" b="0" i="0" u="none" strike="noStrike" baseline="0" dirty="0">
                <a:solidFill>
                  <a:srgbClr val="231F20"/>
                </a:solidFill>
                <a:latin typeface="ScalaLF-Regular"/>
              </a:rPr>
              <a:t>mmobilization of enzymes for use in biosensors, </a:t>
            </a:r>
          </a:p>
          <a:p>
            <a:pPr lvl="1"/>
            <a:r>
              <a:rPr lang="en-IN" sz="2400" dirty="0">
                <a:solidFill>
                  <a:srgbClr val="231F20"/>
                </a:solidFill>
                <a:latin typeface="ScalaLF-Regular"/>
              </a:rPr>
              <a:t>F</a:t>
            </a:r>
            <a:r>
              <a:rPr lang="en-IN" sz="2400" b="0" i="0" u="none" strike="noStrike" baseline="0" dirty="0">
                <a:solidFill>
                  <a:srgbClr val="231F20"/>
                </a:solidFill>
                <a:latin typeface="ScalaLF-Regular"/>
              </a:rPr>
              <a:t>ormation of magnetic antibodies in various </a:t>
            </a:r>
            <a:r>
              <a:rPr lang="en-IN" sz="2400" b="0" i="0" u="none" strike="noStrike" baseline="0" dirty="0" err="1">
                <a:solidFill>
                  <a:srgbClr val="231F20"/>
                </a:solidFill>
                <a:latin typeface="ScalaLF-Regular"/>
              </a:rPr>
              <a:t>fluoro</a:t>
            </a:r>
            <a:r>
              <a:rPr lang="en-IN" sz="2400" b="0" i="0" u="none" strike="noStrike" baseline="0" dirty="0">
                <a:solidFill>
                  <a:srgbClr val="231F20"/>
                </a:solidFill>
                <a:latin typeface="ScalaLF-Regular"/>
              </a:rPr>
              <a:t> immunoassays </a:t>
            </a:r>
          </a:p>
          <a:p>
            <a:pPr lvl="1"/>
            <a:r>
              <a:rPr lang="en-IN" sz="2400" b="0" i="0" u="none" strike="noStrike" baseline="0" dirty="0">
                <a:solidFill>
                  <a:srgbClr val="231F20"/>
                </a:solidFill>
                <a:latin typeface="ScalaLF-Regular"/>
              </a:rPr>
              <a:t>quantification of IgG</a:t>
            </a:r>
          </a:p>
          <a:p>
            <a:pPr lvl="1"/>
            <a:r>
              <a:rPr lang="en-IN" sz="2400" dirty="0">
                <a:solidFill>
                  <a:srgbClr val="231F20"/>
                </a:solidFill>
                <a:latin typeface="ScalaLF-Regular"/>
              </a:rPr>
              <a:t>D</a:t>
            </a:r>
            <a:r>
              <a:rPr lang="en-IN" sz="2400" b="0" i="0" u="none" strike="noStrike" baseline="0" dirty="0">
                <a:solidFill>
                  <a:srgbClr val="231F20"/>
                </a:solidFill>
                <a:latin typeface="ScalaLF-Regular"/>
              </a:rPr>
              <a:t>etection and separation of various cell types</a:t>
            </a:r>
          </a:p>
          <a:p>
            <a:pPr lvl="1"/>
            <a:r>
              <a:rPr lang="en-IN" sz="2400" dirty="0">
                <a:solidFill>
                  <a:srgbClr val="231F20"/>
                </a:solidFill>
                <a:latin typeface="ScalaLF-Regular"/>
              </a:rPr>
              <a:t>T</a:t>
            </a:r>
            <a:r>
              <a:rPr lang="en-IN" sz="2400" b="0" i="0" u="none" strike="noStrike" baseline="0" dirty="0">
                <a:solidFill>
                  <a:srgbClr val="231F20"/>
                </a:solidFill>
                <a:latin typeface="ScalaLF-Regular"/>
              </a:rPr>
              <a:t>ransfer of genes into cells. </a:t>
            </a:r>
          </a:p>
          <a:p>
            <a:pPr algn="l"/>
            <a:r>
              <a:rPr lang="en-IN" sz="2400" b="0" i="0" u="none" strike="noStrike" baseline="0" dirty="0">
                <a:solidFill>
                  <a:srgbClr val="231F20"/>
                </a:solidFill>
                <a:latin typeface="ScalaLF-Regular"/>
              </a:rPr>
              <a:t>Magnetosomes</a:t>
            </a:r>
            <a:r>
              <a:rPr lang="en-IN" sz="2400" dirty="0">
                <a:solidFill>
                  <a:srgbClr val="231F20"/>
                </a:solidFill>
                <a:latin typeface="ScalaLF-Regular"/>
              </a:rPr>
              <a:t> </a:t>
            </a:r>
            <a:r>
              <a:rPr lang="en-IN" sz="2400" b="0" i="0" u="none" strike="noStrike" baseline="0" dirty="0">
                <a:solidFill>
                  <a:srgbClr val="231F20"/>
                </a:solidFill>
                <a:latin typeface="ScalaLF-Regular"/>
              </a:rPr>
              <a:t>also show promise as MRI contrast enhancement agents.</a:t>
            </a:r>
          </a:p>
          <a:p>
            <a:pPr algn="l"/>
            <a:r>
              <a:rPr lang="en-IN" sz="2400" b="0" i="0" u="none" strike="noStrike" baseline="0" dirty="0">
                <a:solidFill>
                  <a:srgbClr val="231F20"/>
                </a:solidFill>
                <a:latin typeface="ScalaLF-Regular"/>
              </a:rPr>
              <a:t>Whole </a:t>
            </a:r>
            <a:r>
              <a:rPr lang="en-IN" sz="2400" b="0" i="0" u="none" strike="noStrike" baseline="0" dirty="0" err="1">
                <a:solidFill>
                  <a:srgbClr val="231F20"/>
                </a:solidFill>
                <a:latin typeface="ScalaLF-Regular"/>
              </a:rPr>
              <a:t>magnetotactic</a:t>
            </a:r>
            <a:r>
              <a:rPr lang="en-IN" sz="2400" dirty="0">
                <a:solidFill>
                  <a:srgbClr val="231F20"/>
                </a:solidFill>
                <a:latin typeface="ScalaLF-Regular"/>
              </a:rPr>
              <a:t> </a:t>
            </a:r>
            <a:r>
              <a:rPr lang="en-IN" sz="2400" b="0" i="0" u="none" strike="noStrike" baseline="0" dirty="0">
                <a:solidFill>
                  <a:srgbClr val="231F20"/>
                </a:solidFill>
                <a:latin typeface="ScalaLF-Regular"/>
              </a:rPr>
              <a:t>bacteria have been used for cell separations, as oxygen biosensors, and in studies of magnetic domains in meteorites and terrestrial rocks.</a:t>
            </a:r>
            <a:endParaRPr lang="en-IN" sz="2400" dirty="0"/>
          </a:p>
        </p:txBody>
      </p:sp>
    </p:spTree>
    <p:extLst>
      <p:ext uri="{BB962C8B-B14F-4D97-AF65-F5344CB8AC3E}">
        <p14:creationId xmlns:p14="http://schemas.microsoft.com/office/powerpoint/2010/main" val="31585650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251C94F-342F-4B1B-8B1A-CF2EF3DD7255}"/>
              </a:ext>
            </a:extLst>
          </p:cNvPr>
          <p:cNvSpPr>
            <a:spLocks noGrp="1"/>
          </p:cNvSpPr>
          <p:nvPr>
            <p:ph type="title"/>
          </p:nvPr>
        </p:nvSpPr>
        <p:spPr>
          <a:xfrm>
            <a:off x="275207" y="396521"/>
            <a:ext cx="11585359" cy="899619"/>
          </a:xfrm>
        </p:spPr>
        <p:txBody>
          <a:bodyPr>
            <a:noAutofit/>
          </a:bodyPr>
          <a:lstStyle/>
          <a:p>
            <a:r>
              <a:rPr lang="en-IN" sz="3200" cap="none" dirty="0"/>
              <a:t>Research Methods</a:t>
            </a:r>
          </a:p>
        </p:txBody>
      </p:sp>
      <p:sp>
        <p:nvSpPr>
          <p:cNvPr id="5" name="Content Placeholder 2">
            <a:extLst>
              <a:ext uri="{FF2B5EF4-FFF2-40B4-BE49-F238E27FC236}">
                <a16:creationId xmlns:a16="http://schemas.microsoft.com/office/drawing/2014/main" xmlns="" id="{0E2E1D6D-0B87-494B-88AC-F289EE97270D}"/>
              </a:ext>
            </a:extLst>
          </p:cNvPr>
          <p:cNvSpPr>
            <a:spLocks noGrp="1"/>
          </p:cNvSpPr>
          <p:nvPr>
            <p:ph idx="1"/>
          </p:nvPr>
        </p:nvSpPr>
        <p:spPr>
          <a:xfrm>
            <a:off x="275207" y="1722268"/>
            <a:ext cx="11585359" cy="4935984"/>
          </a:xfrm>
        </p:spPr>
        <p:txBody>
          <a:bodyPr>
            <a:normAutofit/>
          </a:bodyPr>
          <a:lstStyle/>
          <a:p>
            <a:pPr algn="l"/>
            <a:r>
              <a:rPr lang="en-IN" sz="2400" b="0" i="0" u="none" strike="noStrike" baseline="0" dirty="0">
                <a:solidFill>
                  <a:srgbClr val="231F20"/>
                </a:solidFill>
                <a:latin typeface="ScalaLF-Regular"/>
              </a:rPr>
              <a:t>Research on magnetosomes in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primarily involves conventional, well-known, microbiological and molecular biological methods. </a:t>
            </a:r>
          </a:p>
          <a:p>
            <a:pPr lvl="1"/>
            <a:r>
              <a:rPr lang="en-IN" sz="2400" b="0" i="0" u="none" strike="noStrike" baseline="0" dirty="0">
                <a:solidFill>
                  <a:srgbClr val="231F20"/>
                </a:solidFill>
                <a:latin typeface="ScalaLF-Regular"/>
              </a:rPr>
              <a:t>Details on culturing </a:t>
            </a:r>
            <a:r>
              <a:rPr lang="en-IN" sz="2400" b="0" i="0" u="none" strike="noStrike" baseline="0" dirty="0" err="1">
                <a:solidFill>
                  <a:srgbClr val="231F20"/>
                </a:solidFill>
                <a:latin typeface="ScalaLF-Regular"/>
              </a:rPr>
              <a:t>magnetotactic</a:t>
            </a:r>
            <a:r>
              <a:rPr lang="en-IN" sz="2400" dirty="0">
                <a:solidFill>
                  <a:srgbClr val="231F20"/>
                </a:solidFill>
                <a:latin typeface="ScalaLF-Regular"/>
              </a:rPr>
              <a:t> </a:t>
            </a:r>
            <a:r>
              <a:rPr lang="en-IN" sz="2400" b="0" i="0" u="none" strike="noStrike" baseline="0" dirty="0">
                <a:solidFill>
                  <a:srgbClr val="231F20"/>
                </a:solidFill>
                <a:latin typeface="ScalaLF-Regular"/>
              </a:rPr>
              <a:t>bacteria, </a:t>
            </a:r>
          </a:p>
          <a:p>
            <a:pPr lvl="1"/>
            <a:r>
              <a:rPr lang="en-IN" sz="2400" b="0" i="0" u="none" strike="noStrike" baseline="0" dirty="0">
                <a:solidFill>
                  <a:srgbClr val="231F20"/>
                </a:solidFill>
                <a:latin typeface="ScalaLF-Regular"/>
              </a:rPr>
              <a:t>Extracting magnetosomes </a:t>
            </a:r>
          </a:p>
          <a:p>
            <a:pPr lvl="1"/>
            <a:r>
              <a:rPr lang="en-IN" sz="2400" dirty="0" err="1">
                <a:solidFill>
                  <a:srgbClr val="231F20"/>
                </a:solidFill>
                <a:latin typeface="ScalaLF-Regular"/>
              </a:rPr>
              <a:t>A</a:t>
            </a:r>
            <a:r>
              <a:rPr lang="en-IN" sz="2400" b="0" i="0" u="none" strike="noStrike" baseline="0" dirty="0" err="1">
                <a:solidFill>
                  <a:srgbClr val="231F20"/>
                </a:solidFill>
                <a:latin typeface="ScalaLF-Regular"/>
              </a:rPr>
              <a:t>nalyzing</a:t>
            </a:r>
            <a:r>
              <a:rPr lang="en-IN" sz="2400" b="0" i="0" u="none" strike="noStrike" baseline="0" dirty="0">
                <a:solidFill>
                  <a:srgbClr val="231F20"/>
                </a:solidFill>
                <a:latin typeface="ScalaLF-Regular"/>
              </a:rPr>
              <a:t> MM proteins and genes</a:t>
            </a:r>
            <a:endParaRPr lang="en-IN" sz="2400" dirty="0"/>
          </a:p>
        </p:txBody>
      </p:sp>
    </p:spTree>
    <p:extLst>
      <p:ext uri="{BB962C8B-B14F-4D97-AF65-F5344CB8AC3E}">
        <p14:creationId xmlns:p14="http://schemas.microsoft.com/office/powerpoint/2010/main" val="4011424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EECADC5-D550-479C-A45A-C0F8429A8667}"/>
              </a:ext>
            </a:extLst>
          </p:cNvPr>
          <p:cNvSpPr>
            <a:spLocks noGrp="1"/>
          </p:cNvSpPr>
          <p:nvPr>
            <p:ph type="title"/>
          </p:nvPr>
        </p:nvSpPr>
        <p:spPr>
          <a:xfrm>
            <a:off x="275207" y="396521"/>
            <a:ext cx="11585359" cy="899619"/>
          </a:xfrm>
        </p:spPr>
        <p:txBody>
          <a:bodyPr>
            <a:noAutofit/>
          </a:bodyPr>
          <a:lstStyle/>
          <a:p>
            <a:r>
              <a:rPr lang="en-IN" sz="3200" cap="none" dirty="0"/>
              <a:t>Conclusion</a:t>
            </a:r>
          </a:p>
        </p:txBody>
      </p:sp>
      <p:sp>
        <p:nvSpPr>
          <p:cNvPr id="5" name="Content Placeholder 2">
            <a:extLst>
              <a:ext uri="{FF2B5EF4-FFF2-40B4-BE49-F238E27FC236}">
                <a16:creationId xmlns:a16="http://schemas.microsoft.com/office/drawing/2014/main" xmlns="" id="{9BD01D72-3AAF-4AB1-9E32-8437B630FD64}"/>
              </a:ext>
            </a:extLst>
          </p:cNvPr>
          <p:cNvSpPr>
            <a:spLocks noGrp="1"/>
          </p:cNvSpPr>
          <p:nvPr>
            <p:ph idx="1"/>
          </p:nvPr>
        </p:nvSpPr>
        <p:spPr>
          <a:xfrm>
            <a:off x="275207" y="1518671"/>
            <a:ext cx="11708676" cy="5462159"/>
          </a:xfrm>
        </p:spPr>
        <p:txBody>
          <a:bodyPr>
            <a:normAutofit/>
          </a:bodyPr>
          <a:lstStyle/>
          <a:p>
            <a:pPr algn="l"/>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have solved the problem of constructing an </a:t>
            </a:r>
            <a:r>
              <a:rPr lang="en-IN" sz="2400" b="1" i="0" u="none" strike="noStrike" baseline="0" dirty="0">
                <a:solidFill>
                  <a:srgbClr val="231F20"/>
                </a:solidFill>
                <a:latin typeface="ScalaLF-Regular"/>
              </a:rPr>
              <a:t>internal, permanent, magnetic dipole that is sufficiently robust so that a cell will be aligned along the geomagnetic field as it swims, </a:t>
            </a:r>
            <a:r>
              <a:rPr lang="en-IN" sz="2400" b="0" i="0" u="none" strike="noStrike" baseline="0" dirty="0">
                <a:solidFill>
                  <a:srgbClr val="231F20"/>
                </a:solidFill>
                <a:latin typeface="ScalaLF-Regular"/>
              </a:rPr>
              <a:t>yet be no longer than the length of the cell (ca. 1–2 </a:t>
            </a:r>
            <a:r>
              <a:rPr lang="en-IN" sz="2400" b="0" i="0" u="none" strike="noStrike" baseline="0" dirty="0">
                <a:solidFill>
                  <a:srgbClr val="231F20"/>
                </a:solidFill>
                <a:latin typeface="HagedornGreekRoman-Normal"/>
              </a:rPr>
              <a:t>m</a:t>
            </a:r>
            <a:r>
              <a:rPr lang="en-IN" sz="2400" b="0" i="0" u="none" strike="noStrike" baseline="0" dirty="0">
                <a:solidFill>
                  <a:srgbClr val="231F20"/>
                </a:solidFill>
                <a:latin typeface="ScalaLF-Regular"/>
              </a:rPr>
              <a:t>m). </a:t>
            </a:r>
          </a:p>
          <a:p>
            <a:pPr algn="l"/>
            <a:r>
              <a:rPr lang="en-IN" sz="2400" b="0" i="0" u="none" strike="noStrike" baseline="0" dirty="0">
                <a:solidFill>
                  <a:srgbClr val="231F20"/>
                </a:solidFill>
                <a:latin typeface="ScalaLF-Regular"/>
              </a:rPr>
              <a:t>The solution involves </a:t>
            </a:r>
            <a:r>
              <a:rPr lang="en-IN" sz="2400" b="1" i="0" u="none" strike="noStrike" baseline="0" dirty="0">
                <a:solidFill>
                  <a:srgbClr val="231F20"/>
                </a:solidFill>
                <a:latin typeface="ScalaLF-Regular"/>
              </a:rPr>
              <a:t>a hierarchical structure – the magnetosome chain – and a mineralization process in which the mineral type, grain size and placement in the cell are all controlled by the cell</a:t>
            </a:r>
            <a:r>
              <a:rPr lang="en-IN" sz="2400" b="0" i="0" u="none" strike="noStrike" baseline="0" dirty="0">
                <a:solidFill>
                  <a:srgbClr val="231F20"/>
                </a:solidFill>
                <a:latin typeface="ScalaLF-Regular"/>
              </a:rPr>
              <a:t>. </a:t>
            </a:r>
          </a:p>
          <a:p>
            <a:pPr algn="l"/>
            <a:r>
              <a:rPr lang="en-IN" sz="2400" b="0" i="0" u="none" strike="noStrike" baseline="0" dirty="0">
                <a:solidFill>
                  <a:srgbClr val="231F20"/>
                </a:solidFill>
                <a:latin typeface="ScalaLF-Regular"/>
              </a:rPr>
              <a:t>Primary control is presumably exerted by the magnetosome membrane through MM proteins. </a:t>
            </a:r>
          </a:p>
          <a:p>
            <a:pPr algn="l"/>
            <a:r>
              <a:rPr lang="en-IN" sz="2400" b="0" i="0" u="none" strike="noStrike" baseline="0" dirty="0">
                <a:solidFill>
                  <a:srgbClr val="231F20"/>
                </a:solidFill>
                <a:latin typeface="ScalaLF-Regular"/>
              </a:rPr>
              <a:t>The roles of the MM proteins and the details of the magnetosome mineralization process are the most important issues to be elucidated.</a:t>
            </a:r>
          </a:p>
        </p:txBody>
      </p:sp>
    </p:spTree>
    <p:extLst>
      <p:ext uri="{BB962C8B-B14F-4D97-AF65-F5344CB8AC3E}">
        <p14:creationId xmlns:p14="http://schemas.microsoft.com/office/powerpoint/2010/main" val="39328778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1EA582B-3E4F-4DED-A000-43D3B0B71FE1}"/>
              </a:ext>
            </a:extLst>
          </p:cNvPr>
          <p:cNvSpPr txBox="1">
            <a:spLocks/>
          </p:cNvSpPr>
          <p:nvPr/>
        </p:nvSpPr>
        <p:spPr bwMode="black">
          <a:xfrm>
            <a:off x="303320" y="99701"/>
            <a:ext cx="11585359" cy="899619"/>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sz="3200" cap="none" dirty="0"/>
              <a:t>Future Research Directions</a:t>
            </a:r>
          </a:p>
        </p:txBody>
      </p:sp>
      <p:sp>
        <p:nvSpPr>
          <p:cNvPr id="5" name="Content Placeholder 2">
            <a:extLst>
              <a:ext uri="{FF2B5EF4-FFF2-40B4-BE49-F238E27FC236}">
                <a16:creationId xmlns:a16="http://schemas.microsoft.com/office/drawing/2014/main" xmlns="" id="{AEFD02A6-F9FD-4970-AD64-B5D47EC63403}"/>
              </a:ext>
            </a:extLst>
          </p:cNvPr>
          <p:cNvSpPr txBox="1">
            <a:spLocks/>
          </p:cNvSpPr>
          <p:nvPr/>
        </p:nvSpPr>
        <p:spPr>
          <a:xfrm>
            <a:off x="241662" y="1296140"/>
            <a:ext cx="11708676" cy="54621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sz="2800" dirty="0">
                <a:solidFill>
                  <a:srgbClr val="231F20"/>
                </a:solidFill>
                <a:latin typeface="ScalaLF-Regular"/>
              </a:rPr>
              <a:t>Directions for future research include the development of genetic systems in order to move genes in and out of </a:t>
            </a:r>
            <a:r>
              <a:rPr lang="en-IN" sz="2800" dirty="0" err="1">
                <a:solidFill>
                  <a:srgbClr val="231F20"/>
                </a:solidFill>
                <a:latin typeface="ScalaLF-Regular"/>
              </a:rPr>
              <a:t>magnetotactic</a:t>
            </a:r>
            <a:r>
              <a:rPr lang="en-IN" sz="2800" dirty="0">
                <a:solidFill>
                  <a:srgbClr val="231F20"/>
                </a:solidFill>
                <a:latin typeface="ScalaLF-Regular"/>
              </a:rPr>
              <a:t> bacteria, and to </a:t>
            </a:r>
            <a:r>
              <a:rPr lang="en-IN" sz="2800" b="1" dirty="0">
                <a:solidFill>
                  <a:srgbClr val="231F20"/>
                </a:solidFill>
                <a:latin typeface="ScalaLF-Regular"/>
              </a:rPr>
              <a:t>prepare knock-out mutants of strains in order to determine the functions of the MM proteins in magnetosome mineralization.</a:t>
            </a:r>
          </a:p>
          <a:p>
            <a:r>
              <a:rPr lang="en-IN" sz="2800" dirty="0">
                <a:solidFill>
                  <a:srgbClr val="231F20"/>
                </a:solidFill>
                <a:latin typeface="ScalaLF-Regular"/>
              </a:rPr>
              <a:t>It would be useful </a:t>
            </a:r>
            <a:r>
              <a:rPr lang="en-IN" sz="2800" b="1" dirty="0">
                <a:solidFill>
                  <a:srgbClr val="231F20"/>
                </a:solidFill>
                <a:latin typeface="ScalaLF-Regular"/>
              </a:rPr>
              <a:t>to develop convenient assays for the MM proteins</a:t>
            </a:r>
            <a:r>
              <a:rPr lang="en-IN" sz="2800" dirty="0">
                <a:solidFill>
                  <a:srgbClr val="231F20"/>
                </a:solidFill>
                <a:latin typeface="ScalaLF-Regular"/>
              </a:rPr>
              <a:t>. </a:t>
            </a:r>
          </a:p>
          <a:p>
            <a:r>
              <a:rPr lang="en-IN" sz="2800" dirty="0">
                <a:solidFill>
                  <a:srgbClr val="231F20"/>
                </a:solidFill>
                <a:latin typeface="ScalaLF-Regular"/>
              </a:rPr>
              <a:t>It would also be useful to develop methods for determining the mineral intermediates of magnetite and </a:t>
            </a:r>
            <a:r>
              <a:rPr lang="en-IN" sz="2800" dirty="0" err="1">
                <a:solidFill>
                  <a:srgbClr val="231F20"/>
                </a:solidFill>
                <a:latin typeface="ScalaLF-Regular"/>
              </a:rPr>
              <a:t>greigite</a:t>
            </a:r>
            <a:r>
              <a:rPr lang="en-IN" sz="2800" dirty="0">
                <a:solidFill>
                  <a:srgbClr val="231F20"/>
                </a:solidFill>
                <a:latin typeface="ScalaLF-Regular"/>
              </a:rPr>
              <a:t> mineralization and quantifying them over time. </a:t>
            </a:r>
          </a:p>
          <a:p>
            <a:r>
              <a:rPr lang="en-IN" sz="2800" dirty="0">
                <a:solidFill>
                  <a:srgbClr val="231F20"/>
                </a:solidFill>
                <a:latin typeface="ScalaLF-Regular"/>
              </a:rPr>
              <a:t>Methods need to be devised for culturing bacteria with </a:t>
            </a:r>
            <a:r>
              <a:rPr lang="en-IN" sz="2800" dirty="0" err="1">
                <a:solidFill>
                  <a:srgbClr val="231F20"/>
                </a:solidFill>
                <a:latin typeface="ScalaLF-Regular"/>
              </a:rPr>
              <a:t>greigite</a:t>
            </a:r>
            <a:r>
              <a:rPr lang="en-IN" sz="2800" dirty="0">
                <a:solidFill>
                  <a:srgbClr val="231F20"/>
                </a:solidFill>
                <a:latin typeface="ScalaLF-Regular"/>
              </a:rPr>
              <a:t> magnetosomes, in order to compare the biomineralization processes for </a:t>
            </a:r>
            <a:r>
              <a:rPr lang="en-IN" sz="2800" dirty="0" err="1">
                <a:solidFill>
                  <a:srgbClr val="231F20"/>
                </a:solidFill>
                <a:latin typeface="ScalaLF-Regular"/>
              </a:rPr>
              <a:t>greigite</a:t>
            </a:r>
            <a:r>
              <a:rPr lang="en-IN" sz="2800" dirty="0">
                <a:solidFill>
                  <a:srgbClr val="231F20"/>
                </a:solidFill>
                <a:latin typeface="ScalaLF-Regular"/>
              </a:rPr>
              <a:t> and magnetite.</a:t>
            </a:r>
            <a:endParaRPr lang="en-IN" sz="2800" dirty="0"/>
          </a:p>
          <a:p>
            <a:endParaRPr lang="en-IN" dirty="0"/>
          </a:p>
        </p:txBody>
      </p:sp>
    </p:spTree>
    <p:extLst>
      <p:ext uri="{BB962C8B-B14F-4D97-AF65-F5344CB8AC3E}">
        <p14:creationId xmlns:p14="http://schemas.microsoft.com/office/powerpoint/2010/main" val="3826372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1430" y="0"/>
            <a:ext cx="9854882" cy="1735462"/>
          </a:xfrm>
        </p:spPr>
        <p:txBody>
          <a:bodyPr/>
          <a:lstStyle/>
          <a:p>
            <a:pPr eaLnBrk="1" hangingPunct="1"/>
            <a:r>
              <a:rPr lang="en-US" sz="1900" i="1" dirty="0" err="1">
                <a:solidFill>
                  <a:srgbClr val="3333FF"/>
                </a:solidFill>
                <a:latin typeface="Arial" charset="0"/>
              </a:rPr>
              <a:t>Magnetotactic</a:t>
            </a:r>
            <a:r>
              <a:rPr lang="en-US" sz="1900" i="1" dirty="0">
                <a:solidFill>
                  <a:srgbClr val="3333FF"/>
                </a:solidFill>
                <a:latin typeface="Arial" charset="0"/>
              </a:rPr>
              <a:t> bacteria (</a:t>
            </a:r>
            <a:r>
              <a:rPr lang="en-US" sz="1900" i="1" dirty="0" err="1">
                <a:solidFill>
                  <a:srgbClr val="3333FF"/>
                </a:solidFill>
                <a:latin typeface="Arial" charset="0"/>
              </a:rPr>
              <a:t>Magnetospirillum</a:t>
            </a:r>
            <a:r>
              <a:rPr lang="en-US" sz="1900" i="1" dirty="0">
                <a:solidFill>
                  <a:srgbClr val="3333FF"/>
                </a:solidFill>
                <a:latin typeface="Arial" charset="0"/>
              </a:rPr>
              <a:t> </a:t>
            </a:r>
            <a:r>
              <a:rPr lang="en-US" sz="1900" i="1" dirty="0" err="1">
                <a:solidFill>
                  <a:srgbClr val="3333FF"/>
                </a:solidFill>
                <a:latin typeface="Arial" charset="0"/>
              </a:rPr>
              <a:t>gryphiswaldenes</a:t>
            </a:r>
            <a:r>
              <a:rPr lang="en-US" sz="1900" i="1" dirty="0">
                <a:solidFill>
                  <a:srgbClr val="3333FF"/>
                </a:solidFill>
                <a:latin typeface="Arial" charset="0"/>
              </a:rPr>
              <a:t>)</a:t>
            </a:r>
            <a:r>
              <a:rPr lang="en-US" sz="1900" dirty="0">
                <a:solidFill>
                  <a:srgbClr val="3333FF"/>
                </a:solidFill>
                <a:latin typeface="Arial" charset="0"/>
              </a:rPr>
              <a:t> for production of </a:t>
            </a:r>
            <a:r>
              <a:rPr lang="en-US" sz="1900" dirty="0" err="1">
                <a:solidFill>
                  <a:srgbClr val="3333FF"/>
                </a:solidFill>
                <a:latin typeface="Arial" charset="0"/>
              </a:rPr>
              <a:t>bionano</a:t>
            </a:r>
            <a:r>
              <a:rPr lang="en-US" sz="1900" dirty="0">
                <a:solidFill>
                  <a:srgbClr val="3333FF"/>
                </a:solidFill>
                <a:latin typeface="Arial" charset="0"/>
              </a:rPr>
              <a:t> magnets</a:t>
            </a:r>
            <a:r>
              <a:rPr lang="en-US" sz="1900" dirty="0">
                <a:solidFill>
                  <a:srgbClr val="0000FF"/>
                </a:solidFill>
                <a:latin typeface="Arial" charset="0"/>
              </a:rPr>
              <a:t> </a:t>
            </a:r>
          </a:p>
        </p:txBody>
      </p:sp>
      <p:pic>
        <p:nvPicPr>
          <p:cNvPr id="2355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11200" y="1828800"/>
            <a:ext cx="4470400" cy="1792288"/>
          </a:xfrm>
          <a:noFill/>
          <a:extLst>
            <a:ext uri="{909E8E84-426E-40dd-AFC4-6F175D3DCCD1}">
              <a14:hiddenFill xmlns:a14="http://schemas.microsoft.com/office/drawing/2010/main">
                <a:solidFill>
                  <a:srgbClr val="FFFFFF"/>
                </a:solidFill>
              </a14:hiddenFill>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t="2693" b="2020"/>
          <a:stretch>
            <a:fillRect/>
          </a:stretch>
        </p:blipFill>
        <p:spPr bwMode="auto">
          <a:xfrm>
            <a:off x="5154588" y="1812725"/>
            <a:ext cx="355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p:cNvSpPr>
            <a:spLocks noChangeArrowheads="1"/>
          </p:cNvSpPr>
          <p:nvPr/>
        </p:nvSpPr>
        <p:spPr bwMode="auto">
          <a:xfrm>
            <a:off x="914400" y="4554428"/>
            <a:ext cx="10566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solidFill>
                  <a:srgbClr val="3333FF"/>
                </a:solidFill>
                <a:cs typeface="Arial" charset="0"/>
              </a:rPr>
              <a:t>MTB culture grown in HS medium  (ii) Gram staining  (a) Shorter and wider after culture revival (b) Longer and slender bacteria after repeated culturing (c) Response to magnet (d) HR-TEM of magnetasomes</a:t>
            </a:r>
          </a:p>
        </p:txBody>
      </p:sp>
      <p:grpSp>
        <p:nvGrpSpPr>
          <p:cNvPr id="23558" name="Group 6"/>
          <p:cNvGrpSpPr>
            <a:grpSpLocks/>
          </p:cNvGrpSpPr>
          <p:nvPr/>
        </p:nvGrpSpPr>
        <p:grpSpPr bwMode="auto">
          <a:xfrm>
            <a:off x="8879692" y="1803532"/>
            <a:ext cx="1889908" cy="1913190"/>
            <a:chOff x="289" y="425"/>
            <a:chExt cx="2287" cy="3399"/>
          </a:xfrm>
        </p:grpSpPr>
        <p:pic>
          <p:nvPicPr>
            <p:cNvPr id="23559" name="Picture 7"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425"/>
              <a:ext cx="2192" cy="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9"/>
            <p:cNvSpPr txBox="1">
              <a:spLocks noChangeArrowheads="1"/>
            </p:cNvSpPr>
            <p:nvPr/>
          </p:nvSpPr>
          <p:spPr bwMode="auto">
            <a:xfrm>
              <a:off x="289" y="2065"/>
              <a:ext cx="52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400">
                  <a:cs typeface="Arial" charset="0"/>
                </a:rPr>
                <a:t>50nm</a:t>
              </a:r>
            </a:p>
          </p:txBody>
        </p:sp>
        <p:sp>
          <p:nvSpPr>
            <p:cNvPr id="23562" name="Text Box 10"/>
            <p:cNvSpPr txBox="1">
              <a:spLocks noChangeArrowheads="1"/>
            </p:cNvSpPr>
            <p:nvPr/>
          </p:nvSpPr>
          <p:spPr bwMode="auto">
            <a:xfrm>
              <a:off x="481" y="3552"/>
              <a:ext cx="52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400">
                  <a:cs typeface="Arial" charset="0"/>
                </a:rPr>
                <a:t>100nm</a:t>
              </a:r>
            </a:p>
          </p:txBody>
        </p:sp>
      </p:grpSp>
    </p:spTree>
    <p:extLst>
      <p:ext uri="{BB962C8B-B14F-4D97-AF65-F5344CB8AC3E}">
        <p14:creationId xmlns:p14="http://schemas.microsoft.com/office/powerpoint/2010/main" val="66167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292100"/>
            <a:ext cx="11074400" cy="927100"/>
          </a:xfrm>
        </p:spPr>
        <p:txBody>
          <a:bodyPr>
            <a:normAutofit fontScale="90000"/>
          </a:bodyPr>
          <a:lstStyle/>
          <a:p>
            <a:pPr eaLnBrk="1" hangingPunct="1"/>
            <a:r>
              <a:rPr lang="en-US" sz="2500">
                <a:solidFill>
                  <a:schemeClr val="tx1"/>
                </a:solidFill>
                <a:latin typeface="Arial" charset="0"/>
              </a:rPr>
              <a:t/>
            </a:r>
            <a:br>
              <a:rPr lang="en-US" sz="2500">
                <a:solidFill>
                  <a:schemeClr val="tx1"/>
                </a:solidFill>
                <a:latin typeface="Arial" charset="0"/>
              </a:rPr>
            </a:br>
            <a:r>
              <a:rPr lang="en-US" sz="2500">
                <a:solidFill>
                  <a:srgbClr val="3333FF"/>
                </a:solidFill>
                <a:latin typeface="Arial" charset="0"/>
              </a:rPr>
              <a:t>Growth and characterization of </a:t>
            </a:r>
            <a:r>
              <a:rPr lang="en-US" sz="2500" i="1">
                <a:solidFill>
                  <a:srgbClr val="3333FF"/>
                </a:solidFill>
                <a:latin typeface="Arial" charset="0"/>
              </a:rPr>
              <a:t>M. gryphiswaldense</a:t>
            </a:r>
            <a:r>
              <a:rPr lang="en-US" sz="2500">
                <a:solidFill>
                  <a:srgbClr val="3333FF"/>
                </a:solidFill>
                <a:latin typeface="Arial" charset="0"/>
              </a:rPr>
              <a:t> and magnetosome formation</a:t>
            </a:r>
            <a:r>
              <a:rPr lang="en-US" sz="3800">
                <a:solidFill>
                  <a:srgbClr val="3333FF"/>
                </a:solidFill>
                <a:latin typeface="Arial" charset="0"/>
              </a:rPr>
              <a:t/>
            </a:r>
            <a:br>
              <a:rPr lang="en-US" sz="3800">
                <a:solidFill>
                  <a:srgbClr val="3333FF"/>
                </a:solidFill>
                <a:latin typeface="Arial" charset="0"/>
              </a:rPr>
            </a:br>
            <a:endParaRPr lang="en-US" sz="3800">
              <a:solidFill>
                <a:srgbClr val="3333FF"/>
              </a:solidFill>
              <a:latin typeface="Arial" charset="0"/>
            </a:endParaRPr>
          </a:p>
        </p:txBody>
      </p:sp>
      <p:sp>
        <p:nvSpPr>
          <p:cNvPr id="21507" name="Rectangle 3"/>
          <p:cNvSpPr>
            <a:spLocks noGrp="1" noChangeArrowheads="1"/>
          </p:cNvSpPr>
          <p:nvPr>
            <p:ph type="body" idx="1"/>
          </p:nvPr>
        </p:nvSpPr>
        <p:spPr>
          <a:xfrm>
            <a:off x="1219200" y="1600201"/>
            <a:ext cx="10363200" cy="4111625"/>
          </a:xfrm>
        </p:spPr>
        <p:txBody>
          <a:bodyPr/>
          <a:lstStyle/>
          <a:p>
            <a:pPr eaLnBrk="1" hangingPunct="1">
              <a:buFont typeface="Wingdings" pitchFamily="2" charset="2"/>
              <a:buChar char="Ø"/>
              <a:defRPr/>
            </a:pPr>
            <a:endParaRPr lang="en-US" dirty="0" smtClean="0">
              <a:ea typeface="+mn-ea"/>
              <a:cs typeface="+mn-cs"/>
            </a:endParaRPr>
          </a:p>
        </p:txBody>
      </p:sp>
      <p:grpSp>
        <p:nvGrpSpPr>
          <p:cNvPr id="24580" name="Group 4"/>
          <p:cNvGrpSpPr>
            <a:grpSpLocks noChangeAspect="1"/>
          </p:cNvGrpSpPr>
          <p:nvPr/>
        </p:nvGrpSpPr>
        <p:grpSpPr bwMode="auto">
          <a:xfrm>
            <a:off x="914400" y="1066801"/>
            <a:ext cx="10261600" cy="4010025"/>
            <a:chOff x="912" y="960"/>
            <a:chExt cx="4584" cy="2526"/>
          </a:xfrm>
        </p:grpSpPr>
        <p:pic>
          <p:nvPicPr>
            <p:cNvPr id="24582" name="Picture 5" descr="Nanomagnet_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003"/>
              <a:ext cx="2801" cy="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3" name="Group 6"/>
            <p:cNvGrpSpPr>
              <a:grpSpLocks noChangeAspect="1"/>
            </p:cNvGrpSpPr>
            <p:nvPr/>
          </p:nvGrpSpPr>
          <p:grpSpPr bwMode="auto">
            <a:xfrm>
              <a:off x="3726" y="1651"/>
              <a:ext cx="678" cy="678"/>
              <a:chOff x="3416" y="576"/>
              <a:chExt cx="1183" cy="1104"/>
            </a:xfrm>
          </p:grpSpPr>
          <p:pic>
            <p:nvPicPr>
              <p:cNvPr id="24604" name="Picture 7" descr="test for cell to be magne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 y="576"/>
                <a:ext cx="60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8" descr="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 y="576"/>
                <a:ext cx="56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 y="2859"/>
              <a:ext cx="73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0"/>
            <p:cNvPicPr>
              <a:picLocks noChangeAspect="1" noChangeArrowheads="1"/>
            </p:cNvPicPr>
            <p:nvPr/>
          </p:nvPicPr>
          <p:blipFill>
            <a:blip r:embed="rId6">
              <a:extLst>
                <a:ext uri="{28A0092B-C50C-407E-A947-70E740481C1C}">
                  <a14:useLocalDpi xmlns:a14="http://schemas.microsoft.com/office/drawing/2010/main" val="0"/>
                </a:ext>
              </a:extLst>
            </a:blip>
            <a:srcRect t="1524" r="70476" b="38095"/>
            <a:stretch>
              <a:fillRect/>
            </a:stretch>
          </p:blipFill>
          <p:spPr bwMode="auto">
            <a:xfrm rot="-5400000">
              <a:off x="4589" y="1463"/>
              <a:ext cx="691" cy="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Line 11"/>
            <p:cNvSpPr>
              <a:spLocks noChangeAspect="1" noChangeShapeType="1"/>
            </p:cNvSpPr>
            <p:nvPr/>
          </p:nvSpPr>
          <p:spPr bwMode="auto">
            <a:xfrm>
              <a:off x="4976" y="2293"/>
              <a:ext cx="45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7" name="Text Box 12"/>
            <p:cNvSpPr txBox="1">
              <a:spLocks noChangeAspect="1" noChangeArrowheads="1"/>
            </p:cNvSpPr>
            <p:nvPr/>
          </p:nvSpPr>
          <p:spPr bwMode="auto">
            <a:xfrm>
              <a:off x="4917" y="2082"/>
              <a:ext cx="5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a:cs typeface="Arial" charset="0"/>
                </a:rPr>
                <a:t>1µm</a:t>
              </a:r>
            </a:p>
          </p:txBody>
        </p:sp>
        <p:pic>
          <p:nvPicPr>
            <p:cNvPr id="24588" name="Picture 13"/>
            <p:cNvPicPr>
              <a:picLocks noChangeAspect="1" noChangeArrowheads="1"/>
            </p:cNvPicPr>
            <p:nvPr/>
          </p:nvPicPr>
          <p:blipFill>
            <a:blip r:embed="rId7">
              <a:extLst>
                <a:ext uri="{28A0092B-C50C-407E-A947-70E740481C1C}">
                  <a14:useLocalDpi xmlns:a14="http://schemas.microsoft.com/office/drawing/2010/main" val="0"/>
                </a:ext>
              </a:extLst>
            </a:blip>
            <a:srcRect l="3371" t="3749" r="13483" b="56891"/>
            <a:stretch>
              <a:fillRect/>
            </a:stretch>
          </p:blipFill>
          <p:spPr bwMode="auto">
            <a:xfrm>
              <a:off x="3726" y="2349"/>
              <a:ext cx="1734"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Line 14"/>
            <p:cNvSpPr>
              <a:spLocks noChangeAspect="1" noChangeShapeType="1"/>
            </p:cNvSpPr>
            <p:nvPr/>
          </p:nvSpPr>
          <p:spPr bwMode="auto">
            <a:xfrm>
              <a:off x="3842" y="2770"/>
              <a:ext cx="30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0" name="Text Box 15"/>
            <p:cNvSpPr txBox="1">
              <a:spLocks noChangeAspect="1" noChangeArrowheads="1"/>
            </p:cNvSpPr>
            <p:nvPr/>
          </p:nvSpPr>
          <p:spPr bwMode="auto">
            <a:xfrm>
              <a:off x="3736" y="2568"/>
              <a:ext cx="5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a:cs typeface="Arial" charset="0"/>
                </a:rPr>
                <a:t>200nm</a:t>
              </a:r>
            </a:p>
          </p:txBody>
        </p:sp>
        <p:pic>
          <p:nvPicPr>
            <p:cNvPr id="24591" name="Picture 16" descr="141120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 y="1003"/>
              <a:ext cx="1717"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2" name="Text Box 17"/>
            <p:cNvSpPr txBox="1">
              <a:spLocks noChangeAspect="1" noChangeArrowheads="1"/>
            </p:cNvSpPr>
            <p:nvPr/>
          </p:nvSpPr>
          <p:spPr bwMode="auto">
            <a:xfrm>
              <a:off x="5055" y="1360"/>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a:cs typeface="Arial" charset="0"/>
                </a:rPr>
                <a:t>5µm</a:t>
              </a:r>
            </a:p>
          </p:txBody>
        </p:sp>
        <p:sp>
          <p:nvSpPr>
            <p:cNvPr id="24593" name="Line 18"/>
            <p:cNvSpPr>
              <a:spLocks noChangeAspect="1" noChangeShapeType="1"/>
            </p:cNvSpPr>
            <p:nvPr/>
          </p:nvSpPr>
          <p:spPr bwMode="auto">
            <a:xfrm>
              <a:off x="5186" y="1573"/>
              <a:ext cx="2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4594"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4" y="2859"/>
              <a:ext cx="295"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 y="2859"/>
              <a:ext cx="674"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Text Box 21"/>
            <p:cNvSpPr txBox="1">
              <a:spLocks noChangeAspect="1" noChangeArrowheads="1"/>
            </p:cNvSpPr>
            <p:nvPr/>
          </p:nvSpPr>
          <p:spPr bwMode="auto">
            <a:xfrm>
              <a:off x="956" y="3120"/>
              <a:ext cx="38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a</a:t>
              </a:r>
            </a:p>
          </p:txBody>
        </p:sp>
        <p:sp>
          <p:nvSpPr>
            <p:cNvPr id="24597" name="Text Box 22"/>
            <p:cNvSpPr txBox="1">
              <a:spLocks noChangeAspect="1" noChangeArrowheads="1"/>
            </p:cNvSpPr>
            <p:nvPr/>
          </p:nvSpPr>
          <p:spPr bwMode="auto">
            <a:xfrm>
              <a:off x="4616" y="2800"/>
              <a:ext cx="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h</a:t>
              </a:r>
            </a:p>
          </p:txBody>
        </p:sp>
        <p:sp>
          <p:nvSpPr>
            <p:cNvPr id="24598" name="Text Box 23"/>
            <p:cNvSpPr txBox="1">
              <a:spLocks noChangeAspect="1" noChangeArrowheads="1"/>
            </p:cNvSpPr>
            <p:nvPr/>
          </p:nvSpPr>
          <p:spPr bwMode="auto">
            <a:xfrm>
              <a:off x="4320" y="2784"/>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g</a:t>
              </a:r>
            </a:p>
          </p:txBody>
        </p:sp>
        <p:sp>
          <p:nvSpPr>
            <p:cNvPr id="24599" name="Text Box 24"/>
            <p:cNvSpPr txBox="1">
              <a:spLocks noChangeAspect="1" noChangeArrowheads="1"/>
            </p:cNvSpPr>
            <p:nvPr/>
          </p:nvSpPr>
          <p:spPr bwMode="auto">
            <a:xfrm>
              <a:off x="3600" y="2832"/>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f</a:t>
              </a:r>
            </a:p>
          </p:txBody>
        </p:sp>
        <p:sp>
          <p:nvSpPr>
            <p:cNvPr id="24600" name="Text Box 25"/>
            <p:cNvSpPr txBox="1">
              <a:spLocks noChangeAspect="1" noChangeArrowheads="1"/>
            </p:cNvSpPr>
            <p:nvPr/>
          </p:nvSpPr>
          <p:spPr bwMode="auto">
            <a:xfrm>
              <a:off x="5088" y="2304"/>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e</a:t>
              </a:r>
            </a:p>
          </p:txBody>
        </p:sp>
        <p:sp>
          <p:nvSpPr>
            <p:cNvPr id="24601" name="Text Box 26"/>
            <p:cNvSpPr txBox="1">
              <a:spLocks noChangeAspect="1" noChangeArrowheads="1"/>
            </p:cNvSpPr>
            <p:nvPr/>
          </p:nvSpPr>
          <p:spPr bwMode="auto">
            <a:xfrm>
              <a:off x="4336" y="1606"/>
              <a:ext cx="39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d</a:t>
              </a:r>
            </a:p>
          </p:txBody>
        </p:sp>
        <p:sp>
          <p:nvSpPr>
            <p:cNvPr id="24602" name="Text Box 27"/>
            <p:cNvSpPr txBox="1">
              <a:spLocks noChangeAspect="1" noChangeArrowheads="1"/>
            </p:cNvSpPr>
            <p:nvPr/>
          </p:nvSpPr>
          <p:spPr bwMode="auto">
            <a:xfrm>
              <a:off x="3613" y="2074"/>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c</a:t>
              </a:r>
            </a:p>
          </p:txBody>
        </p:sp>
        <p:sp>
          <p:nvSpPr>
            <p:cNvPr id="24603" name="Text Box 28"/>
            <p:cNvSpPr txBox="1">
              <a:spLocks noChangeAspect="1" noChangeArrowheads="1"/>
            </p:cNvSpPr>
            <p:nvPr/>
          </p:nvSpPr>
          <p:spPr bwMode="auto">
            <a:xfrm>
              <a:off x="5088" y="960"/>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2400" b="1">
                  <a:latin typeface="Times New Roman" charset="0"/>
                  <a:cs typeface="Arial" charset="0"/>
                </a:rPr>
                <a:t>b</a:t>
              </a:r>
            </a:p>
          </p:txBody>
        </p:sp>
      </p:grpSp>
      <p:sp>
        <p:nvSpPr>
          <p:cNvPr id="24581" name="Rectangle 29"/>
          <p:cNvSpPr>
            <a:spLocks noChangeArrowheads="1"/>
          </p:cNvSpPr>
          <p:nvPr/>
        </p:nvSpPr>
        <p:spPr bwMode="auto">
          <a:xfrm>
            <a:off x="508000" y="5257800"/>
            <a:ext cx="11684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30000"/>
              </a:spcBef>
            </a:pPr>
            <a:r>
              <a:rPr lang="en-US" sz="1600">
                <a:solidFill>
                  <a:srgbClr val="3333FF"/>
                </a:solidFill>
                <a:cs typeface="Arial" charset="0"/>
              </a:rPr>
              <a:t>a- Cultivation of MB in 3 L fermentor. b and c – Morphological and magnetic characterization of MB, d – TEM image of MB, f – cell pellet of Magnetic MB, g – lysed inorganic Fe3O4 crystals, h</a:t>
            </a:r>
            <a:r>
              <a:rPr lang="en-US" sz="1600" i="1">
                <a:solidFill>
                  <a:srgbClr val="3333FF"/>
                </a:solidFill>
                <a:cs typeface="Arial" charset="0"/>
              </a:rPr>
              <a:t>  </a:t>
            </a:r>
            <a:r>
              <a:rPr lang="en-US" sz="1600">
                <a:solidFill>
                  <a:srgbClr val="3333FF"/>
                </a:solidFill>
                <a:cs typeface="Arial" charset="0"/>
              </a:rPr>
              <a:t>Response to extrernal magnetic field</a:t>
            </a:r>
          </a:p>
        </p:txBody>
      </p:sp>
    </p:spTree>
    <p:extLst>
      <p:ext uri="{BB962C8B-B14F-4D97-AF65-F5344CB8AC3E}">
        <p14:creationId xmlns:p14="http://schemas.microsoft.com/office/powerpoint/2010/main" val="1429054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l="17969" t="11186" r="15625"/>
          <a:stretch>
            <a:fillRect/>
          </a:stretch>
        </p:blipFill>
        <p:spPr bwMode="auto">
          <a:xfrm>
            <a:off x="1422400" y="457201"/>
            <a:ext cx="8026400" cy="58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2828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67" y="539750"/>
            <a:ext cx="11785600" cy="623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7" name="WordArt 2"/>
          <p:cNvSpPr>
            <a:spLocks noChangeArrowheads="1" noChangeShapeType="1" noTextEdit="1"/>
          </p:cNvSpPr>
          <p:nvPr/>
        </p:nvSpPr>
        <p:spPr bwMode="auto">
          <a:xfrm>
            <a:off x="3754967" y="2552701"/>
            <a:ext cx="4800600" cy="1800225"/>
          </a:xfrm>
          <a:prstGeom prst="rect">
            <a:avLst/>
          </a:prstGeom>
        </p:spPr>
        <p:txBody>
          <a:bodyPr wrap="none" fromWordArt="1">
            <a:prstTxWarp prst="textPlain">
              <a:avLst>
                <a:gd name="adj" fmla="val 50000"/>
              </a:avLst>
            </a:prstTxWarp>
          </a:bodyPr>
          <a:lstStyle/>
          <a:p>
            <a:r>
              <a:rPr lang="en-US" sz="3600" kern="10" normalizeH="1">
                <a:ln w="9360">
                  <a:solidFill>
                    <a:srgbClr val="000000"/>
                  </a:solidFill>
                  <a:miter lim="800000"/>
                  <a:headEnd/>
                  <a:tailEnd/>
                </a:ln>
                <a:solidFill>
                  <a:srgbClr val="000000"/>
                </a:solidFill>
                <a:latin typeface="Arial Black"/>
                <a:ea typeface="Arial Black"/>
                <a:cs typeface="Arial Black"/>
              </a:rPr>
              <a:t> </a:t>
            </a:r>
          </a:p>
        </p:txBody>
      </p:sp>
    </p:spTree>
    <p:extLst>
      <p:ext uri="{BB962C8B-B14F-4D97-AF65-F5344CB8AC3E}">
        <p14:creationId xmlns:p14="http://schemas.microsoft.com/office/powerpoint/2010/main" val="31211003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1543341" y="160750"/>
            <a:ext cx="10192489" cy="11734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a:normAutofit/>
          </a:bodyPr>
          <a:lstStyle/>
          <a:p>
            <a:r>
              <a:rPr lang="en-US" sz="1800" dirty="0">
                <a:effectLst/>
                <a:latin typeface="Arial" charset="0"/>
              </a:rPr>
              <a:t>Squid (Super conducting quantum interference device) Measurements M-H curve of Bacterial sample grown in the absence of </a:t>
            </a:r>
            <a:r>
              <a:rPr lang="en-US" sz="1800" dirty="0" err="1">
                <a:effectLst/>
                <a:latin typeface="Arial" charset="0"/>
              </a:rPr>
              <a:t>Mn</a:t>
            </a:r>
            <a:r>
              <a:rPr lang="en-US" sz="1800" dirty="0">
                <a:effectLst/>
                <a:latin typeface="Arial" charset="0"/>
              </a:rPr>
              <a:t> (Ferric Citrate) </a:t>
            </a:r>
          </a:p>
        </p:txBody>
      </p:sp>
      <p:pic>
        <p:nvPicPr>
          <p:cNvPr id="27651" name="Picture 2" descr="C:\Documents and Settings\Admin\Desktop\gyanendra\M-H curve\Mn is absent.tif"/>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06400" y="1600200"/>
            <a:ext cx="6908800" cy="3886200"/>
          </a:xfrm>
        </p:spPr>
      </p:pic>
      <p:pic>
        <p:nvPicPr>
          <p:cNvPr id="27652" name="Picture 3" descr="C:\Documents and Settings\Admin\Desktop\gyanendra\M-H curve\Mn is absent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00200"/>
            <a:ext cx="5486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itle 1"/>
          <p:cNvSpPr>
            <a:spLocks/>
          </p:cNvSpPr>
          <p:nvPr/>
        </p:nvSpPr>
        <p:spPr bwMode="auto">
          <a:xfrm>
            <a:off x="609600" y="5718176"/>
            <a:ext cx="10229337" cy="113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dirty="0" err="1">
                <a:solidFill>
                  <a:schemeClr val="tx2"/>
                </a:solidFill>
              </a:rPr>
              <a:t>Coercivity</a:t>
            </a:r>
            <a:r>
              <a:rPr lang="en-US" dirty="0">
                <a:solidFill>
                  <a:schemeClr val="tx2"/>
                </a:solidFill>
              </a:rPr>
              <a:t> (H</a:t>
            </a:r>
            <a:r>
              <a:rPr lang="en-US" baseline="-25000" dirty="0">
                <a:solidFill>
                  <a:schemeClr val="tx2"/>
                </a:solidFill>
              </a:rPr>
              <a:t>C</a:t>
            </a:r>
            <a:r>
              <a:rPr lang="en-US" dirty="0">
                <a:solidFill>
                  <a:schemeClr val="tx2"/>
                </a:solidFill>
              </a:rPr>
              <a:t>) Intensity of applied magnetic field required to reduce magnetization to zero </a:t>
            </a:r>
          </a:p>
        </p:txBody>
      </p:sp>
      <p:sp>
        <p:nvSpPr>
          <p:cNvPr id="2" name="Rectangle 1"/>
          <p:cNvSpPr/>
          <p:nvPr/>
        </p:nvSpPr>
        <p:spPr>
          <a:xfrm>
            <a:off x="642472" y="5607660"/>
            <a:ext cx="11827358" cy="646331"/>
          </a:xfrm>
          <a:prstGeom prst="rect">
            <a:avLst/>
          </a:prstGeom>
        </p:spPr>
        <p:txBody>
          <a:bodyPr wrap="square">
            <a:spAutoFit/>
          </a:bodyPr>
          <a:lstStyle/>
          <a:p>
            <a:r>
              <a:rPr lang="en-US" dirty="0" err="1" smtClean="0">
                <a:solidFill>
                  <a:schemeClr val="tx2"/>
                </a:solidFill>
              </a:rPr>
              <a:t>Coercivity</a:t>
            </a:r>
            <a:r>
              <a:rPr lang="en-US" dirty="0" smtClean="0">
                <a:solidFill>
                  <a:schemeClr val="tx2"/>
                </a:solidFill>
              </a:rPr>
              <a:t> </a:t>
            </a:r>
            <a:r>
              <a:rPr lang="en-US" dirty="0" smtClean="0"/>
              <a:t>is </a:t>
            </a:r>
            <a:r>
              <a:rPr lang="en-US" dirty="0"/>
              <a:t>a measure of the ability of a ferromagnetic material to withstand an external magnetic field without becoming demagnetized.</a:t>
            </a:r>
          </a:p>
        </p:txBody>
      </p:sp>
    </p:spTree>
    <p:extLst>
      <p:ext uri="{BB962C8B-B14F-4D97-AF65-F5344CB8AC3E}">
        <p14:creationId xmlns:p14="http://schemas.microsoft.com/office/powerpoint/2010/main" val="25997062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104350F-CB55-4D44-82BE-CA451E8C6FE9}"/>
              </a:ext>
            </a:extLst>
          </p:cNvPr>
          <p:cNvSpPr>
            <a:spLocks noGrp="1"/>
          </p:cNvSpPr>
          <p:nvPr>
            <p:ph type="title"/>
          </p:nvPr>
        </p:nvSpPr>
        <p:spPr>
          <a:xfrm>
            <a:off x="275207" y="396521"/>
            <a:ext cx="11585359" cy="899619"/>
          </a:xfrm>
        </p:spPr>
        <p:txBody>
          <a:bodyPr>
            <a:normAutofit fontScale="90000"/>
          </a:bodyPr>
          <a:lstStyle/>
          <a:p>
            <a:r>
              <a:rPr lang="en-IN" sz="4400" cap="none" dirty="0"/>
              <a:t>Magneto-</a:t>
            </a:r>
            <a:r>
              <a:rPr lang="en-IN" sz="4400" cap="none" dirty="0" err="1"/>
              <a:t>Aerotaxis</a:t>
            </a:r>
            <a:endParaRPr lang="en-IN" sz="4400" cap="none" dirty="0"/>
          </a:p>
        </p:txBody>
      </p:sp>
      <p:sp>
        <p:nvSpPr>
          <p:cNvPr id="6" name="Content Placeholder 2">
            <a:extLst>
              <a:ext uri="{FF2B5EF4-FFF2-40B4-BE49-F238E27FC236}">
                <a16:creationId xmlns:a16="http://schemas.microsoft.com/office/drawing/2014/main" xmlns="" id="{FD826AAA-2663-477F-BD84-EEA2DE4B6B56}"/>
              </a:ext>
            </a:extLst>
          </p:cNvPr>
          <p:cNvSpPr>
            <a:spLocks noGrp="1"/>
          </p:cNvSpPr>
          <p:nvPr>
            <p:ph idx="1"/>
          </p:nvPr>
        </p:nvSpPr>
        <p:spPr>
          <a:xfrm>
            <a:off x="275207" y="1722268"/>
            <a:ext cx="11585359" cy="4935984"/>
          </a:xfrm>
        </p:spPr>
        <p:txBody>
          <a:bodyPr>
            <a:normAutofit/>
          </a:bodyPr>
          <a:lstStyle/>
          <a:p>
            <a:r>
              <a:rPr lang="en-IN" sz="2400" dirty="0">
                <a:solidFill>
                  <a:srgbClr val="231F20"/>
                </a:solidFill>
                <a:latin typeface="ScalaLF-Regular"/>
              </a:rPr>
              <a:t>For both polar and axial </a:t>
            </a:r>
            <a:r>
              <a:rPr lang="en-IN" sz="2400" dirty="0" err="1">
                <a:solidFill>
                  <a:srgbClr val="231F20"/>
                </a:solidFill>
                <a:latin typeface="ScalaLF-Regular"/>
              </a:rPr>
              <a:t>magnetotactic</a:t>
            </a:r>
            <a:r>
              <a:rPr lang="en-IN" sz="2400" dirty="0">
                <a:solidFill>
                  <a:srgbClr val="231F20"/>
                </a:solidFill>
                <a:latin typeface="ScalaLF-Regular"/>
              </a:rPr>
              <a:t> bacteria, the </a:t>
            </a:r>
            <a:r>
              <a:rPr lang="en-IN" sz="2400" b="1" dirty="0">
                <a:solidFill>
                  <a:srgbClr val="231F20"/>
                </a:solidFill>
                <a:latin typeface="ScalaLF-Regular"/>
              </a:rPr>
              <a:t>cellular magnetic dipole remains oriented along the local magnetic field, but direction of migration along magnetic field lines is determined by sense of flagellar rotation, which in turn is controlled by aerotactic receptors</a:t>
            </a:r>
            <a:r>
              <a:rPr lang="en-IN" sz="2400" dirty="0">
                <a:solidFill>
                  <a:srgbClr val="231F20"/>
                </a:solidFill>
                <a:latin typeface="ScalaLF-Regular"/>
              </a:rPr>
              <a:t>. </a:t>
            </a:r>
          </a:p>
          <a:p>
            <a:r>
              <a:rPr lang="en-IN" sz="2400" b="1" dirty="0" err="1">
                <a:solidFill>
                  <a:srgbClr val="231F20"/>
                </a:solidFill>
                <a:latin typeface="ScalaLF-Regular"/>
              </a:rPr>
              <a:t>Magnetotactic</a:t>
            </a:r>
            <a:r>
              <a:rPr lang="en-IN" sz="2400" b="1" dirty="0">
                <a:solidFill>
                  <a:srgbClr val="231F20"/>
                </a:solidFill>
                <a:latin typeface="ScalaLF-Regular"/>
              </a:rPr>
              <a:t> bacterium is essentially a self-propelled magnetic dipole with an oxygen sensor</a:t>
            </a:r>
            <a:r>
              <a:rPr lang="en-IN" sz="2400" dirty="0">
                <a:solidFill>
                  <a:srgbClr val="231F20"/>
                </a:solidFill>
                <a:latin typeface="ScalaLF-Regular"/>
              </a:rPr>
              <a:t>. </a:t>
            </a:r>
          </a:p>
          <a:p>
            <a:r>
              <a:rPr lang="en-IN" sz="2400" dirty="0" err="1">
                <a:solidFill>
                  <a:srgbClr val="231F20"/>
                </a:solidFill>
                <a:latin typeface="ScalaLF-Regular"/>
              </a:rPr>
              <a:t>Magnetotaxis</a:t>
            </a:r>
            <a:r>
              <a:rPr lang="en-IN" sz="2400" dirty="0">
                <a:solidFill>
                  <a:srgbClr val="231F20"/>
                </a:solidFill>
                <a:latin typeface="ScalaLF-Regular"/>
              </a:rPr>
              <a:t> effectively turns a three dimensional search problem to find the optimal oxygen concentration into a one-dimensional search problem by using the magnetic field.</a:t>
            </a:r>
          </a:p>
          <a:p>
            <a:pPr algn="l"/>
            <a:endParaRPr lang="en-IN" sz="2400" b="0" i="0" u="none" strike="noStrike" baseline="0" dirty="0">
              <a:solidFill>
                <a:srgbClr val="231F20"/>
              </a:solidFill>
              <a:latin typeface="ScalaLF-Regular"/>
            </a:endParaRPr>
          </a:p>
        </p:txBody>
      </p:sp>
    </p:spTree>
    <p:extLst>
      <p:ext uri="{BB962C8B-B14F-4D97-AF65-F5344CB8AC3E}">
        <p14:creationId xmlns:p14="http://schemas.microsoft.com/office/powerpoint/2010/main" val="662198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a:lstStyle/>
          <a:p>
            <a:r>
              <a:rPr lang="en-US" sz="2000" dirty="0">
                <a:effectLst/>
                <a:latin typeface="Arial" charset="0"/>
              </a:rPr>
              <a:t>Squid Measurement M-H curve of Bacterial sample grown in the presence of </a:t>
            </a:r>
            <a:r>
              <a:rPr lang="en-US" sz="2000" dirty="0" err="1">
                <a:effectLst/>
                <a:latin typeface="Arial" charset="0"/>
              </a:rPr>
              <a:t>Mn</a:t>
            </a:r>
            <a:r>
              <a:rPr lang="en-US" sz="2000" dirty="0">
                <a:effectLst/>
                <a:latin typeface="Arial" charset="0"/>
              </a:rPr>
              <a:t> (MnCl</a:t>
            </a:r>
            <a:r>
              <a:rPr lang="en-US" sz="2000" baseline="-25000" dirty="0">
                <a:effectLst/>
                <a:latin typeface="Arial" charset="0"/>
              </a:rPr>
              <a:t>2</a:t>
            </a:r>
            <a:r>
              <a:rPr lang="en-US" sz="2000" dirty="0">
                <a:effectLst/>
                <a:latin typeface="Arial" charset="0"/>
              </a:rPr>
              <a:t>) </a:t>
            </a:r>
          </a:p>
        </p:txBody>
      </p:sp>
      <p:pic>
        <p:nvPicPr>
          <p:cNvPr id="28675" name="Picture 2" descr="C:\Documents and Settings\Admin\Desktop\gyanendra\M-H curve\Mn is present.tif"/>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076154" y="2554163"/>
            <a:ext cx="4315369" cy="3535424"/>
          </a:xfrm>
        </p:spPr>
      </p:pic>
      <p:pic>
        <p:nvPicPr>
          <p:cNvPr id="28676" name="Picture 3" descr="C:\Documents and Settings\Admin\Desktop\gyanendra\M-H curve\Mn is present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602" y="2510872"/>
            <a:ext cx="3771197" cy="365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6202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90DCEC1-B70A-4E7B-B0DD-91E8B4D385E7}"/>
              </a:ext>
            </a:extLst>
          </p:cNvPr>
          <p:cNvSpPr>
            <a:spLocks noGrp="1"/>
          </p:cNvSpPr>
          <p:nvPr>
            <p:ph type="title"/>
          </p:nvPr>
        </p:nvSpPr>
        <p:spPr>
          <a:xfrm>
            <a:off x="275207" y="396521"/>
            <a:ext cx="11585359" cy="899619"/>
          </a:xfrm>
        </p:spPr>
        <p:txBody>
          <a:bodyPr>
            <a:normAutofit fontScale="90000"/>
          </a:bodyPr>
          <a:lstStyle/>
          <a:p>
            <a:r>
              <a:rPr lang="en-IN" sz="4400" cap="none" dirty="0"/>
              <a:t>Magnetite Crystals in Magnetosomes</a:t>
            </a:r>
          </a:p>
        </p:txBody>
      </p:sp>
      <p:sp>
        <p:nvSpPr>
          <p:cNvPr id="5" name="Content Placeholder 2">
            <a:extLst>
              <a:ext uri="{FF2B5EF4-FFF2-40B4-BE49-F238E27FC236}">
                <a16:creationId xmlns:a16="http://schemas.microsoft.com/office/drawing/2014/main" xmlns="" id="{132E9653-D3EE-4C3A-8B22-6A8103944040}"/>
              </a:ext>
            </a:extLst>
          </p:cNvPr>
          <p:cNvSpPr>
            <a:spLocks noGrp="1"/>
          </p:cNvSpPr>
          <p:nvPr>
            <p:ph idx="1"/>
          </p:nvPr>
        </p:nvSpPr>
        <p:spPr>
          <a:xfrm>
            <a:off x="275207" y="1722268"/>
            <a:ext cx="11585359" cy="4935984"/>
          </a:xfrm>
        </p:spPr>
        <p:txBody>
          <a:bodyPr>
            <a:normAutofit fontScale="92500" lnSpcReduction="20000"/>
          </a:bodyPr>
          <a:lstStyle/>
          <a:p>
            <a:pPr algn="l"/>
            <a:r>
              <a:rPr lang="en-IN" sz="2400" b="0" i="0" u="none" strike="noStrike" baseline="0" dirty="0">
                <a:solidFill>
                  <a:srgbClr val="231F20"/>
                </a:solidFill>
                <a:latin typeface="ScalaLF-Regular"/>
              </a:rPr>
              <a:t>HR-TEM, selected-area electron-diffraction studies,</a:t>
            </a:r>
            <a:r>
              <a:rPr lang="en-IN" sz="2400" dirty="0">
                <a:solidFill>
                  <a:srgbClr val="231F20"/>
                </a:solidFill>
                <a:latin typeface="ScalaLF-Regular"/>
              </a:rPr>
              <a:t> </a:t>
            </a:r>
            <a:r>
              <a:rPr lang="en-IN" sz="2400" b="0" i="0" u="none" strike="noStrike" baseline="0" dirty="0">
                <a:solidFill>
                  <a:srgbClr val="231F20"/>
                </a:solidFill>
                <a:latin typeface="ScalaLF-Regular"/>
              </a:rPr>
              <a:t>and electron holography revealed that </a:t>
            </a:r>
            <a:r>
              <a:rPr lang="en-IN" sz="2400" b="1" i="0" u="none" strike="noStrike" baseline="0" dirty="0">
                <a:solidFill>
                  <a:srgbClr val="231F20"/>
                </a:solidFill>
                <a:latin typeface="ScalaLF-Regular"/>
              </a:rPr>
              <a:t>magnetite crystals within </a:t>
            </a:r>
            <a:r>
              <a:rPr lang="en-IN" sz="2400" b="1" i="0" u="none" strike="noStrike" baseline="0" dirty="0" err="1">
                <a:solidFill>
                  <a:srgbClr val="231F20"/>
                </a:solidFill>
                <a:latin typeface="ScalaLF-Regular"/>
              </a:rPr>
              <a:t>magnetotactic</a:t>
            </a:r>
            <a:r>
              <a:rPr lang="en-IN" sz="2400" b="1" i="0" u="none" strike="noStrike" baseline="0" dirty="0">
                <a:solidFill>
                  <a:srgbClr val="231F20"/>
                </a:solidFill>
                <a:latin typeface="ScalaLF-Regular"/>
              </a:rPr>
              <a:t> bacteria are of high structural perfection </a:t>
            </a:r>
            <a:r>
              <a:rPr lang="en-IN" sz="2400" b="0" i="0" u="none" strike="noStrike" baseline="0" dirty="0">
                <a:solidFill>
                  <a:srgbClr val="231F20"/>
                </a:solidFill>
                <a:latin typeface="ScalaLF-Regular"/>
              </a:rPr>
              <a:t>and have been used to determine their idealized morphologies </a:t>
            </a:r>
          </a:p>
          <a:p>
            <a:pPr algn="l"/>
            <a:r>
              <a:rPr lang="en-IN" sz="2400" b="0" i="0" u="none" strike="noStrike" baseline="0" dirty="0">
                <a:solidFill>
                  <a:srgbClr val="231F20"/>
                </a:solidFill>
                <a:latin typeface="ScalaLF-Regular"/>
              </a:rPr>
              <a:t>The morphologies are all derived from </a:t>
            </a:r>
            <a:r>
              <a:rPr lang="en-IN" sz="2400" b="1" i="0" u="none" strike="noStrike" baseline="0" dirty="0">
                <a:solidFill>
                  <a:srgbClr val="231F20"/>
                </a:solidFill>
                <a:latin typeface="ScalaLF-Regular"/>
              </a:rPr>
              <a:t>combinations of {111}, {110}, and {100} forms </a:t>
            </a:r>
            <a:r>
              <a:rPr lang="en-IN" sz="2400" b="0" i="0" u="none" strike="noStrike" baseline="0" dirty="0">
                <a:solidFill>
                  <a:srgbClr val="231F20"/>
                </a:solidFill>
                <a:latin typeface="ScalaLF-Regular"/>
              </a:rPr>
              <a:t>(a form refers to the equivalent symmetry related lattice planes of the crystal structure) with some distortions </a:t>
            </a:r>
          </a:p>
          <a:p>
            <a:pPr algn="l"/>
            <a:r>
              <a:rPr lang="en-IN" sz="2400" b="0" i="0" u="none" strike="noStrike" baseline="0" dirty="0">
                <a:solidFill>
                  <a:srgbClr val="231F20"/>
                </a:solidFill>
                <a:latin typeface="ScalaLF-Regular"/>
              </a:rPr>
              <a:t>These include </a:t>
            </a:r>
            <a:r>
              <a:rPr lang="en-IN" sz="2400" b="0" i="0" u="none" strike="noStrike" baseline="0" dirty="0" err="1">
                <a:solidFill>
                  <a:srgbClr val="231F20"/>
                </a:solidFill>
                <a:latin typeface="ScalaLF-Regular"/>
              </a:rPr>
              <a:t>cuboctahedral</a:t>
            </a:r>
            <a:r>
              <a:rPr lang="en-IN" sz="2400" dirty="0">
                <a:solidFill>
                  <a:srgbClr val="231F20"/>
                </a:solidFill>
                <a:latin typeface="ScalaLF-Regular"/>
              </a:rPr>
              <a:t> </a:t>
            </a:r>
            <a:r>
              <a:rPr lang="en-IN" sz="2400" b="0" i="0" u="none" strike="noStrike" baseline="0" dirty="0">
                <a:solidFill>
                  <a:srgbClr val="231F20"/>
                </a:solidFill>
                <a:latin typeface="ScalaLF-Regular"/>
              </a:rPr>
              <a:t>([100] + [111]), and elongated, non equidimensional prismatic </a:t>
            </a:r>
          </a:p>
          <a:p>
            <a:pPr algn="l"/>
            <a:r>
              <a:rPr lang="en-IN" sz="2400" b="0" i="0" u="none" strike="noStrike" baseline="0" dirty="0">
                <a:solidFill>
                  <a:srgbClr val="231F20"/>
                </a:solidFill>
                <a:latin typeface="ScalaLF-Regular"/>
              </a:rPr>
              <a:t>The </a:t>
            </a:r>
            <a:r>
              <a:rPr lang="en-IN" sz="2400" b="1" i="0" u="none" strike="noStrike" baseline="0" dirty="0" err="1">
                <a:solidFill>
                  <a:srgbClr val="231F20"/>
                </a:solidFill>
                <a:latin typeface="ScalaLF-Regular"/>
              </a:rPr>
              <a:t>cuboctahedral</a:t>
            </a:r>
            <a:r>
              <a:rPr lang="en-IN" sz="2400" b="1" dirty="0">
                <a:solidFill>
                  <a:srgbClr val="231F20"/>
                </a:solidFill>
                <a:latin typeface="ScalaLF-Regular"/>
              </a:rPr>
              <a:t> </a:t>
            </a:r>
            <a:r>
              <a:rPr lang="en-IN" sz="2400" b="1" i="0" u="none" strike="noStrike" baseline="0" dirty="0">
                <a:solidFill>
                  <a:srgbClr val="231F20"/>
                </a:solidFill>
                <a:latin typeface="ScalaLF-Regular"/>
              </a:rPr>
              <a:t>crystal morphology preserves symmetry of face-</a:t>
            </a:r>
            <a:r>
              <a:rPr lang="en-IN" sz="2400" b="1" i="0" u="none" strike="noStrike" baseline="0" dirty="0" err="1">
                <a:solidFill>
                  <a:srgbClr val="231F20"/>
                </a:solidFill>
                <a:latin typeface="ScalaLF-Regular"/>
              </a:rPr>
              <a:t>centered</a:t>
            </a:r>
            <a:r>
              <a:rPr lang="en-IN" sz="2400" b="1" i="0" u="none" strike="noStrike" baseline="0" dirty="0">
                <a:solidFill>
                  <a:srgbClr val="231F20"/>
                </a:solidFill>
                <a:latin typeface="ScalaLF-Regular"/>
              </a:rPr>
              <a:t> cubic spinel structure </a:t>
            </a:r>
            <a:r>
              <a:rPr lang="en-IN" sz="2400" b="0" i="0" u="none" strike="noStrike" baseline="0" dirty="0">
                <a:solidFill>
                  <a:srgbClr val="231F20"/>
                </a:solidFill>
                <a:latin typeface="ScalaLF-Regular"/>
              </a:rPr>
              <a:t>that is, all symmetry-related crystal faces are equally developed. </a:t>
            </a:r>
          </a:p>
          <a:p>
            <a:pPr algn="l"/>
            <a:r>
              <a:rPr lang="en-IN" sz="2400" b="0" i="0" u="none" strike="noStrike" baseline="0" dirty="0">
                <a:solidFill>
                  <a:srgbClr val="231F20"/>
                </a:solidFill>
                <a:latin typeface="ScalaLF-Regular"/>
              </a:rPr>
              <a:t>In the elongated and prismatic morphologies, some symmetry-related faces are unequally developed.</a:t>
            </a:r>
          </a:p>
          <a:p>
            <a:pPr algn="l"/>
            <a:r>
              <a:rPr lang="en-IN" sz="2400" b="0" i="0" u="none" strike="noStrike" baseline="0" dirty="0">
                <a:solidFill>
                  <a:srgbClr val="231F20"/>
                </a:solidFill>
                <a:latin typeface="ScalaLF-Regular"/>
              </a:rPr>
              <a:t>This implies anisotropic growth conditions, for example, an anisotropic ion flux into the magnetosome membrane. </a:t>
            </a:r>
          </a:p>
          <a:p>
            <a:pPr algn="l"/>
            <a:r>
              <a:rPr lang="en-IN" sz="2400" b="0" i="0" u="none" strike="noStrike" baseline="0" dirty="0">
                <a:solidFill>
                  <a:srgbClr val="231F20"/>
                </a:solidFill>
                <a:latin typeface="ScalaLF-Regular"/>
              </a:rPr>
              <a:t>It is thought that magnetite forms from a precursor, an amorphous iron oxide phase</a:t>
            </a:r>
            <a:endParaRPr lang="en-IN" sz="2400" dirty="0"/>
          </a:p>
        </p:txBody>
      </p:sp>
    </p:spTree>
    <p:extLst>
      <p:ext uri="{BB962C8B-B14F-4D97-AF65-F5344CB8AC3E}">
        <p14:creationId xmlns:p14="http://schemas.microsoft.com/office/powerpoint/2010/main" val="10132366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5041AB2-A9B4-4D3F-B120-38E7860A8F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6391773F-4D5C-4BB6-94C9-F67F172AFAFA}"/>
              </a:ext>
            </a:extLst>
          </p:cNvPr>
          <p:cNvPicPr>
            <a:picLocks noChangeAspect="1"/>
          </p:cNvPicPr>
          <p:nvPr/>
        </p:nvPicPr>
        <p:blipFill>
          <a:blip r:embed="rId2"/>
          <a:stretch>
            <a:fillRect/>
          </a:stretch>
        </p:blipFill>
        <p:spPr>
          <a:xfrm>
            <a:off x="2169994" y="920099"/>
            <a:ext cx="7659682" cy="5017801"/>
          </a:xfrm>
          <a:prstGeom prst="rect">
            <a:avLst/>
          </a:prstGeom>
        </p:spPr>
      </p:pic>
      <p:sp>
        <p:nvSpPr>
          <p:cNvPr id="7" name="Rectangle 6">
            <a:extLst>
              <a:ext uri="{FF2B5EF4-FFF2-40B4-BE49-F238E27FC236}">
                <a16:creationId xmlns:a16="http://schemas.microsoft.com/office/drawing/2014/main" xmlns="" id="{58DC681F-D94E-4386-9887-20B2C7EE9338}"/>
              </a:ext>
            </a:extLst>
          </p:cNvPr>
          <p:cNvSpPr/>
          <p:nvPr/>
        </p:nvSpPr>
        <p:spPr>
          <a:xfrm>
            <a:off x="2908959" y="5393969"/>
            <a:ext cx="248574" cy="195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72359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215A985-95C0-4ACB-B198-4466E860EDA6}"/>
              </a:ext>
            </a:extLst>
          </p:cNvPr>
          <p:cNvSpPr>
            <a:spLocks noGrp="1"/>
          </p:cNvSpPr>
          <p:nvPr>
            <p:ph type="title"/>
          </p:nvPr>
        </p:nvSpPr>
        <p:spPr>
          <a:xfrm>
            <a:off x="275207" y="396521"/>
            <a:ext cx="11585359" cy="899619"/>
          </a:xfrm>
        </p:spPr>
        <p:txBody>
          <a:bodyPr>
            <a:normAutofit fontScale="90000"/>
          </a:bodyPr>
          <a:lstStyle/>
          <a:p>
            <a:r>
              <a:rPr lang="en-IN" sz="4400" cap="none" dirty="0" err="1"/>
              <a:t>Greigite</a:t>
            </a:r>
            <a:r>
              <a:rPr lang="en-IN" sz="4400" cap="none" dirty="0"/>
              <a:t> Crystals in Magnetosomes</a:t>
            </a:r>
          </a:p>
        </p:txBody>
      </p:sp>
      <p:sp>
        <p:nvSpPr>
          <p:cNvPr id="5" name="Content Placeholder 2">
            <a:extLst>
              <a:ext uri="{FF2B5EF4-FFF2-40B4-BE49-F238E27FC236}">
                <a16:creationId xmlns:a16="http://schemas.microsoft.com/office/drawing/2014/main" xmlns="" id="{4FB5FEFB-E968-40DF-8F9A-6CFF546EB6C2}"/>
              </a:ext>
            </a:extLst>
          </p:cNvPr>
          <p:cNvSpPr>
            <a:spLocks noGrp="1"/>
          </p:cNvSpPr>
          <p:nvPr>
            <p:ph idx="1"/>
          </p:nvPr>
        </p:nvSpPr>
        <p:spPr>
          <a:xfrm>
            <a:off x="275207" y="1722268"/>
            <a:ext cx="11585359" cy="4935984"/>
          </a:xfrm>
        </p:spPr>
        <p:txBody>
          <a:bodyPr>
            <a:normAutofit fontScale="92500"/>
          </a:bodyPr>
          <a:lstStyle/>
          <a:p>
            <a:pPr algn="l"/>
            <a:r>
              <a:rPr lang="en-IN" sz="2400" b="0" i="0" u="none" strike="noStrike" baseline="0" dirty="0">
                <a:solidFill>
                  <a:srgbClr val="231F20"/>
                </a:solidFill>
                <a:latin typeface="ScalaLF-Regular"/>
              </a:rPr>
              <a:t>All freshwater,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have been found to synthesize magnetite magnetosomes, </a:t>
            </a:r>
            <a:r>
              <a:rPr lang="en-IN" sz="2400" b="1" i="0" u="none" strike="noStrike" baseline="0" dirty="0">
                <a:solidFill>
                  <a:srgbClr val="231F20"/>
                </a:solidFill>
                <a:latin typeface="ScalaLF-Regular"/>
              </a:rPr>
              <a:t>many marine, estuarine, and salt-marsh species produce iron </a:t>
            </a:r>
            <a:r>
              <a:rPr lang="en-IN" sz="2400" b="1" i="0" u="none" strike="noStrike" baseline="0" dirty="0" err="1">
                <a:solidFill>
                  <a:srgbClr val="231F20"/>
                </a:solidFill>
                <a:latin typeface="ScalaLF-Regular"/>
              </a:rPr>
              <a:t>sulfide</a:t>
            </a:r>
            <a:r>
              <a:rPr lang="en-IN" sz="2400" b="1" i="0" u="none" strike="noStrike" baseline="0" dirty="0">
                <a:solidFill>
                  <a:srgbClr val="231F20"/>
                </a:solidFill>
                <a:latin typeface="ScalaLF-Regular"/>
              </a:rPr>
              <a:t> magnetosomes </a:t>
            </a:r>
            <a:r>
              <a:rPr lang="en-IN" sz="2400" b="0" i="0" u="none" strike="noStrike" baseline="0" dirty="0">
                <a:solidFill>
                  <a:srgbClr val="231F20"/>
                </a:solidFill>
                <a:latin typeface="ScalaLF-Regular"/>
              </a:rPr>
              <a:t>consisting primarily of the magnetic iron </a:t>
            </a:r>
            <a:r>
              <a:rPr lang="en-IN" sz="2400" b="0" i="0" u="none" strike="noStrike" baseline="0" dirty="0" err="1">
                <a:solidFill>
                  <a:srgbClr val="231F20"/>
                </a:solidFill>
                <a:latin typeface="ScalaLF-Regular"/>
              </a:rPr>
              <a:t>sulfide</a:t>
            </a:r>
            <a:r>
              <a:rPr lang="en-IN" sz="2400" b="0" i="0" u="none" strike="noStrike" baseline="0" dirty="0">
                <a:solidFill>
                  <a:srgbClr val="231F20"/>
                </a:solidFill>
                <a:latin typeface="ScalaLF-Regular"/>
              </a:rPr>
              <a:t>, </a:t>
            </a:r>
            <a:r>
              <a:rPr lang="en-IN" sz="2400" b="1" i="0" u="none" strike="noStrike" baseline="0" dirty="0" err="1">
                <a:solidFill>
                  <a:srgbClr val="231F20"/>
                </a:solidFill>
                <a:latin typeface="ScalaLF-Regular"/>
              </a:rPr>
              <a:t>greigite</a:t>
            </a:r>
            <a:r>
              <a:rPr lang="en-IN" sz="2400" b="1" dirty="0">
                <a:solidFill>
                  <a:srgbClr val="231F20"/>
                </a:solidFill>
                <a:latin typeface="ScalaLF-Regular"/>
              </a:rPr>
              <a:t> </a:t>
            </a:r>
            <a:r>
              <a:rPr lang="en-IN" sz="2400" b="1" i="0" u="none" strike="noStrike" baseline="0" dirty="0">
                <a:solidFill>
                  <a:srgbClr val="231F20"/>
                </a:solidFill>
                <a:latin typeface="ScalaLF-Regular"/>
              </a:rPr>
              <a:t>(Fe</a:t>
            </a:r>
            <a:r>
              <a:rPr lang="en-IN" sz="2400" b="1" i="0" u="none" strike="noStrike" baseline="-25000" dirty="0">
                <a:solidFill>
                  <a:srgbClr val="231F20"/>
                </a:solidFill>
                <a:latin typeface="ScalaLF-Regular"/>
              </a:rPr>
              <a:t>3</a:t>
            </a:r>
            <a:r>
              <a:rPr lang="en-IN" sz="2400" b="1" i="0" u="none" strike="noStrike" baseline="0" dirty="0">
                <a:solidFill>
                  <a:srgbClr val="231F20"/>
                </a:solidFill>
                <a:latin typeface="ScalaLF-Regular"/>
              </a:rPr>
              <a:t>S</a:t>
            </a:r>
            <a:r>
              <a:rPr lang="en-IN" sz="2400" b="1" i="0" u="none" strike="noStrike" baseline="-25000" dirty="0">
                <a:solidFill>
                  <a:srgbClr val="231F20"/>
                </a:solidFill>
                <a:latin typeface="ScalaLF-Regular"/>
              </a:rPr>
              <a:t>4</a:t>
            </a:r>
            <a:r>
              <a:rPr lang="en-IN" sz="2400" b="1" i="0" u="none" strike="noStrike" baseline="0" dirty="0">
                <a:solidFill>
                  <a:srgbClr val="231F20"/>
                </a:solidFill>
                <a:latin typeface="ScalaLF-Regular"/>
              </a:rPr>
              <a:t>) </a:t>
            </a:r>
            <a:endParaRPr lang="en-IN" sz="2400" b="1" dirty="0">
              <a:solidFill>
                <a:srgbClr val="231F20"/>
              </a:solidFill>
              <a:latin typeface="ScalaLF-Regular"/>
            </a:endParaRPr>
          </a:p>
          <a:p>
            <a:pPr algn="l"/>
            <a:r>
              <a:rPr lang="en-IN" sz="2400" b="0" i="0" u="none" strike="noStrike" baseline="0" dirty="0">
                <a:solidFill>
                  <a:srgbClr val="231F20"/>
                </a:solidFill>
                <a:latin typeface="ScalaLF-Regular"/>
              </a:rPr>
              <a:t>While </a:t>
            </a:r>
            <a:r>
              <a:rPr lang="en-IN" sz="2400" b="1" i="0" u="none" strike="noStrike" baseline="0" dirty="0">
                <a:solidFill>
                  <a:srgbClr val="231F20"/>
                </a:solidFill>
                <a:latin typeface="ScalaLF-Regular"/>
              </a:rPr>
              <a:t>none of these organisms is currently available in pure culture</a:t>
            </a:r>
            <a:r>
              <a:rPr lang="en-IN" sz="2400" b="0" i="0" u="none" strike="noStrike" baseline="0" dirty="0">
                <a:solidFill>
                  <a:srgbClr val="231F20"/>
                </a:solidFill>
                <a:latin typeface="ScalaLF-Regular"/>
              </a:rPr>
              <a:t> </a:t>
            </a:r>
          </a:p>
          <a:p>
            <a:pPr algn="l"/>
            <a:r>
              <a:rPr lang="en-IN" sz="2400" dirty="0">
                <a:solidFill>
                  <a:srgbClr val="231F20"/>
                </a:solidFill>
                <a:latin typeface="ScalaLF-Regular"/>
              </a:rPr>
              <a:t>R</a:t>
            </a:r>
            <a:r>
              <a:rPr lang="en-IN" sz="2400" b="0" i="0" u="none" strike="noStrike" baseline="0" dirty="0">
                <a:solidFill>
                  <a:srgbClr val="231F20"/>
                </a:solidFill>
                <a:latin typeface="ScalaLF-Regular"/>
              </a:rPr>
              <a:t>ecognized </a:t>
            </a:r>
            <a:r>
              <a:rPr lang="en-IN" sz="2400" b="0" i="0" u="none" strike="noStrike" baseline="0" dirty="0" err="1">
                <a:solidFill>
                  <a:srgbClr val="231F20"/>
                </a:solidFill>
                <a:latin typeface="ScalaLF-Regular"/>
              </a:rPr>
              <a:t>greigite</a:t>
            </a:r>
            <a:r>
              <a:rPr lang="en-IN" sz="2400" b="0" i="0" u="none" strike="noStrike" baseline="0" dirty="0">
                <a:solidFill>
                  <a:srgbClr val="231F20"/>
                </a:solidFill>
                <a:latin typeface="ScalaLF-Regular"/>
              </a:rPr>
              <a:t>-producing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include </a:t>
            </a:r>
            <a:r>
              <a:rPr lang="en-IN" sz="2400" b="1" i="0" u="none" strike="noStrike" baseline="0" dirty="0">
                <a:solidFill>
                  <a:srgbClr val="231F20"/>
                </a:solidFill>
                <a:latin typeface="ScalaLF-Regular"/>
              </a:rPr>
              <a:t>a multicellular, </a:t>
            </a:r>
            <a:r>
              <a:rPr lang="en-IN" sz="2400" b="1" i="0" u="none" strike="noStrike" baseline="0" dirty="0" err="1">
                <a:solidFill>
                  <a:srgbClr val="231F20"/>
                </a:solidFill>
                <a:latin typeface="ScalaLF-Regular"/>
              </a:rPr>
              <a:t>magnetotactic</a:t>
            </a:r>
            <a:r>
              <a:rPr lang="en-IN" sz="2400" b="1" dirty="0">
                <a:solidFill>
                  <a:srgbClr val="231F20"/>
                </a:solidFill>
                <a:latin typeface="ScalaLF-Regular"/>
              </a:rPr>
              <a:t> </a:t>
            </a:r>
            <a:r>
              <a:rPr lang="en-IN" sz="2400" b="1" i="0" u="none" strike="noStrike" baseline="0" dirty="0">
                <a:solidFill>
                  <a:srgbClr val="231F20"/>
                </a:solidFill>
                <a:latin typeface="ScalaLF-Regular"/>
              </a:rPr>
              <a:t>prokaryote and a variety of relatively large, rod-shaped bacteria</a:t>
            </a:r>
            <a:r>
              <a:rPr lang="en-IN" sz="2400" b="0" i="0" u="none" strike="noStrike" baseline="0" dirty="0">
                <a:solidFill>
                  <a:srgbClr val="231F20"/>
                </a:solidFill>
                <a:latin typeface="ScalaLF-Regular"/>
              </a:rPr>
              <a:t>. </a:t>
            </a:r>
          </a:p>
          <a:p>
            <a:pPr algn="l"/>
            <a:r>
              <a:rPr lang="en-IN" sz="2400" b="0" i="0" u="none" strike="noStrike" baseline="0" dirty="0">
                <a:solidFill>
                  <a:srgbClr val="231F20"/>
                </a:solidFill>
                <a:latin typeface="ScalaLF-Regular"/>
              </a:rPr>
              <a:t>The </a:t>
            </a:r>
            <a:r>
              <a:rPr lang="en-IN" sz="2400" b="0" i="0" u="none" strike="noStrike" baseline="0" dirty="0" err="1">
                <a:solidFill>
                  <a:srgbClr val="231F20"/>
                </a:solidFill>
                <a:latin typeface="ScalaLF-Regular"/>
              </a:rPr>
              <a:t>greigite</a:t>
            </a:r>
            <a:r>
              <a:rPr lang="en-IN" sz="2400" b="0" i="0" u="none" strike="noStrike" baseline="0" dirty="0">
                <a:solidFill>
                  <a:srgbClr val="231F20"/>
                </a:solidFill>
                <a:latin typeface="ScalaLF-Regular"/>
              </a:rPr>
              <a:t> crystals in their magnetosomes are thought to form from </a:t>
            </a:r>
            <a:r>
              <a:rPr lang="en-IN" sz="2400" b="1" i="0" u="none" strike="noStrike" baseline="0" dirty="0">
                <a:solidFill>
                  <a:srgbClr val="231F20"/>
                </a:solidFill>
                <a:latin typeface="ScalaLF-Regular"/>
              </a:rPr>
              <a:t>nonmagnetic precursors including mackinawite (tetragonal </a:t>
            </a:r>
            <a:r>
              <a:rPr lang="en-IN" sz="2400" b="1" i="0" u="none" strike="noStrike" baseline="0" dirty="0" err="1">
                <a:solidFill>
                  <a:srgbClr val="231F20"/>
                </a:solidFill>
                <a:latin typeface="ScalaLF-Regular"/>
              </a:rPr>
              <a:t>FeS</a:t>
            </a:r>
            <a:r>
              <a:rPr lang="en-IN" sz="2400" b="1" i="0" u="none" strike="noStrike" baseline="0" dirty="0">
                <a:solidFill>
                  <a:srgbClr val="231F20"/>
                </a:solidFill>
                <a:latin typeface="ScalaLF-Regular"/>
              </a:rPr>
              <a:t>)</a:t>
            </a:r>
            <a:r>
              <a:rPr lang="en-IN" sz="2400" b="0" i="0" u="none" strike="noStrike" baseline="0" dirty="0">
                <a:solidFill>
                  <a:srgbClr val="231F20"/>
                </a:solidFill>
                <a:latin typeface="ScalaLF-Regular"/>
              </a:rPr>
              <a:t> and possibly a </a:t>
            </a:r>
            <a:r>
              <a:rPr lang="en-IN" sz="2400" b="1" i="0" u="none" strike="noStrike" baseline="0" dirty="0">
                <a:solidFill>
                  <a:srgbClr val="231F20"/>
                </a:solidFill>
                <a:latin typeface="ScalaLF-Regular"/>
              </a:rPr>
              <a:t>sphalerite-type cubic </a:t>
            </a:r>
            <a:r>
              <a:rPr lang="en-IN" sz="2400" b="1" i="0" u="none" strike="noStrike" baseline="0" dirty="0" err="1">
                <a:solidFill>
                  <a:srgbClr val="231F20"/>
                </a:solidFill>
                <a:latin typeface="ScalaLF-Regular"/>
              </a:rPr>
              <a:t>FeS</a:t>
            </a:r>
            <a:r>
              <a:rPr lang="en-IN" sz="2400" b="1" i="0" u="none" strike="noStrike" baseline="0" dirty="0">
                <a:solidFill>
                  <a:srgbClr val="231F20"/>
                </a:solidFill>
                <a:latin typeface="ScalaLF-Regular"/>
              </a:rPr>
              <a:t> </a:t>
            </a:r>
          </a:p>
          <a:p>
            <a:pPr algn="l"/>
            <a:r>
              <a:rPr lang="en-IN" sz="2400" dirty="0">
                <a:solidFill>
                  <a:srgbClr val="231F20"/>
                </a:solidFill>
                <a:latin typeface="ScalaLF-Regular"/>
              </a:rPr>
              <a:t>M</a:t>
            </a:r>
            <a:r>
              <a:rPr lang="en-IN" sz="2400" b="0" i="0" u="none" strike="noStrike" baseline="0" dirty="0">
                <a:solidFill>
                  <a:srgbClr val="231F20"/>
                </a:solidFill>
                <a:latin typeface="ScalaLF-Regular"/>
              </a:rPr>
              <a:t>orphologies of the </a:t>
            </a:r>
            <a:r>
              <a:rPr lang="en-IN" sz="2400" b="0" i="0" u="none" strike="noStrike" baseline="0" dirty="0" err="1">
                <a:solidFill>
                  <a:srgbClr val="231F20"/>
                </a:solidFill>
                <a:latin typeface="ScalaLF-Regular"/>
              </a:rPr>
              <a:t>greigite</a:t>
            </a:r>
            <a:r>
              <a:rPr lang="en-IN" sz="2400" b="0" i="0" u="none" strike="noStrike" baseline="0" dirty="0">
                <a:solidFill>
                  <a:srgbClr val="231F20"/>
                </a:solidFill>
                <a:latin typeface="ScalaLF-Regular"/>
              </a:rPr>
              <a:t> crystals also appear to be species and</a:t>
            </a:r>
            <a:r>
              <a:rPr lang="en-IN" sz="2400" dirty="0">
                <a:solidFill>
                  <a:srgbClr val="231F20"/>
                </a:solidFill>
                <a:latin typeface="ScalaLF-Regular"/>
              </a:rPr>
              <a:t> </a:t>
            </a:r>
            <a:r>
              <a:rPr lang="en-IN" sz="2400" b="0" i="0" u="none" strike="noStrike" baseline="0" dirty="0">
                <a:solidFill>
                  <a:srgbClr val="231F20"/>
                </a:solidFill>
                <a:latin typeface="ScalaLF-Regular"/>
              </a:rPr>
              <a:t>or strain-specific </a:t>
            </a:r>
          </a:p>
          <a:p>
            <a:pPr algn="l"/>
            <a:r>
              <a:rPr lang="en-IN" sz="2400" b="0" i="0" u="none" strike="noStrike" baseline="0" dirty="0">
                <a:solidFill>
                  <a:srgbClr val="231F20"/>
                </a:solidFill>
                <a:latin typeface="ScalaLF-Regular"/>
              </a:rPr>
              <a:t>There is one reported instance of a marine bacterium that contains magnetite and </a:t>
            </a:r>
            <a:r>
              <a:rPr lang="en-IN" sz="2400" b="0" i="0" u="none" strike="noStrike" baseline="0" dirty="0" err="1">
                <a:solidFill>
                  <a:srgbClr val="231F20"/>
                </a:solidFill>
                <a:latin typeface="ScalaLF-Regular"/>
              </a:rPr>
              <a:t>greigite</a:t>
            </a:r>
            <a:r>
              <a:rPr lang="en-IN" sz="2400" b="0" i="0" u="none" strike="noStrike" baseline="0" dirty="0">
                <a:solidFill>
                  <a:srgbClr val="231F20"/>
                </a:solidFill>
                <a:latin typeface="ScalaLF-Regular"/>
              </a:rPr>
              <a:t> magnetosomes co-organized within the same magnetosome chain</a:t>
            </a:r>
            <a:endParaRPr lang="en-IN" sz="2400" dirty="0"/>
          </a:p>
        </p:txBody>
      </p:sp>
    </p:spTree>
    <p:extLst>
      <p:ext uri="{BB962C8B-B14F-4D97-AF65-F5344CB8AC3E}">
        <p14:creationId xmlns:p14="http://schemas.microsoft.com/office/powerpoint/2010/main" val="4086642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1175EC0-768F-44F7-AD59-05193D305D2B}"/>
              </a:ext>
            </a:extLst>
          </p:cNvPr>
          <p:cNvSpPr>
            <a:spLocks noGrp="1"/>
          </p:cNvSpPr>
          <p:nvPr>
            <p:ph type="title"/>
          </p:nvPr>
        </p:nvSpPr>
        <p:spPr>
          <a:xfrm>
            <a:off x="275207" y="396521"/>
            <a:ext cx="11585359" cy="899619"/>
          </a:xfrm>
        </p:spPr>
        <p:txBody>
          <a:bodyPr>
            <a:noAutofit/>
          </a:bodyPr>
          <a:lstStyle/>
          <a:p>
            <a:r>
              <a:rPr lang="en-IN" sz="3200" cap="none" dirty="0"/>
              <a:t>Biochemistry and Gene Expression in Magnetosome Formation</a:t>
            </a:r>
          </a:p>
        </p:txBody>
      </p:sp>
      <p:sp>
        <p:nvSpPr>
          <p:cNvPr id="5" name="Content Placeholder 2">
            <a:extLst>
              <a:ext uri="{FF2B5EF4-FFF2-40B4-BE49-F238E27FC236}">
                <a16:creationId xmlns:a16="http://schemas.microsoft.com/office/drawing/2014/main" xmlns="" id="{3258FFC8-0372-4BE0-85B4-5E22EF959DE2}"/>
              </a:ext>
            </a:extLst>
          </p:cNvPr>
          <p:cNvSpPr>
            <a:spLocks noGrp="1"/>
          </p:cNvSpPr>
          <p:nvPr>
            <p:ph idx="1"/>
          </p:nvPr>
        </p:nvSpPr>
        <p:spPr>
          <a:xfrm>
            <a:off x="275207" y="1571348"/>
            <a:ext cx="11585359" cy="5086904"/>
          </a:xfrm>
        </p:spPr>
        <p:txBody>
          <a:bodyPr>
            <a:normAutofit fontScale="92500" lnSpcReduction="20000"/>
          </a:bodyPr>
          <a:lstStyle/>
          <a:p>
            <a:pPr algn="l"/>
            <a:r>
              <a:rPr lang="en-IN" sz="2400" b="0" i="0" u="none" strike="noStrike" baseline="0" dirty="0">
                <a:solidFill>
                  <a:srgbClr val="231F20"/>
                </a:solidFill>
                <a:latin typeface="ScalaLF-Regular"/>
              </a:rPr>
              <a:t>Knowledge of the biochemical and genetic controls on magnetite production is essential to understanding how the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produce magnetosomes and organize them in chains. </a:t>
            </a:r>
          </a:p>
          <a:p>
            <a:pPr algn="l"/>
            <a:r>
              <a:rPr lang="en-IN" sz="2400" b="0" i="0" u="none" strike="noStrike" baseline="0" dirty="0">
                <a:solidFill>
                  <a:srgbClr val="231F20"/>
                </a:solidFill>
                <a:latin typeface="ScalaLF-Regular"/>
              </a:rPr>
              <a:t>Although progress has been made by several laboratories, and the genomes of two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bacteria (</a:t>
            </a:r>
            <a:r>
              <a:rPr lang="en-IN" sz="2400" b="0" i="1" u="none" strike="noStrike" baseline="0" dirty="0">
                <a:solidFill>
                  <a:srgbClr val="231F20"/>
                </a:solidFill>
                <a:latin typeface="ScalaLF-Italic"/>
              </a:rPr>
              <a:t>M. </a:t>
            </a:r>
            <a:r>
              <a:rPr lang="en-IN" sz="2400" b="0" i="1" u="none" strike="noStrike" baseline="0" dirty="0" err="1">
                <a:solidFill>
                  <a:srgbClr val="231F20"/>
                </a:solidFill>
                <a:latin typeface="ScalaLF-Italic"/>
              </a:rPr>
              <a:t>magnetotacticum</a:t>
            </a:r>
            <a:r>
              <a:rPr lang="en-IN" sz="2400" b="0" i="1" u="none" strike="noStrike" baseline="0" dirty="0">
                <a:solidFill>
                  <a:srgbClr val="231F20"/>
                </a:solidFill>
                <a:latin typeface="ScalaLF-Italic"/>
              </a:rPr>
              <a:t> </a:t>
            </a:r>
            <a:r>
              <a:rPr lang="en-IN" sz="2400" b="0" i="0" u="none" strike="noStrike" baseline="0" dirty="0">
                <a:solidFill>
                  <a:srgbClr val="231F20"/>
                </a:solidFill>
                <a:latin typeface="ScalaLF-Regular"/>
              </a:rPr>
              <a:t>and strain MC-1) have been sequenced, the overall process is not well understood and is a focal point for future work.</a:t>
            </a:r>
          </a:p>
          <a:p>
            <a:pPr algn="l"/>
            <a:r>
              <a:rPr lang="en-IN" sz="2400" b="1" i="0" u="none" strike="noStrike" baseline="0" dirty="0">
                <a:solidFill>
                  <a:srgbClr val="231F20"/>
                </a:solidFill>
                <a:latin typeface="ScalaLF-Regular"/>
              </a:rPr>
              <a:t>Magnetosome mineral formation must begin with transport of Fe into the cell and deposition within the MM vesicles to form a saturated Fe solution</a:t>
            </a:r>
          </a:p>
          <a:p>
            <a:pPr algn="l"/>
            <a:r>
              <a:rPr lang="en-IN" sz="2400" b="0" i="0" u="none" strike="noStrike" baseline="0" dirty="0">
                <a:solidFill>
                  <a:srgbClr val="231F20"/>
                </a:solidFill>
                <a:latin typeface="ScalaLF-Regular"/>
              </a:rPr>
              <a:t>Manipulation of the redox conditions within the MM vesicles so that </a:t>
            </a:r>
            <a:r>
              <a:rPr lang="en-IN" sz="2400" b="1" i="0" u="none" strike="noStrike" baseline="0" dirty="0">
                <a:solidFill>
                  <a:srgbClr val="231F20"/>
                </a:solidFill>
                <a:latin typeface="ScalaLF-Regular"/>
              </a:rPr>
              <a:t>[Fe(III)]/[Fe(II)] was ~ 2, corresponding to a redox potential of about –100 mV at elevated pH</a:t>
            </a:r>
            <a:r>
              <a:rPr lang="en-IN" sz="2400" b="0" i="0" u="none" strike="noStrike" baseline="0" dirty="0">
                <a:solidFill>
                  <a:srgbClr val="231F20"/>
                </a:solidFill>
                <a:latin typeface="ScalaLF-Regular"/>
              </a:rPr>
              <a:t>, </a:t>
            </a:r>
            <a:r>
              <a:rPr lang="en-IN" sz="2400" b="1" i="0" u="none" strike="noStrike" baseline="0" dirty="0">
                <a:solidFill>
                  <a:srgbClr val="231F20"/>
                </a:solidFill>
                <a:latin typeface="ScalaLF-Regular"/>
              </a:rPr>
              <a:t>would make magnetite the most stable Fe-oxide phase </a:t>
            </a:r>
          </a:p>
          <a:p>
            <a:pPr algn="l"/>
            <a:r>
              <a:rPr lang="en-IN" sz="2400" b="0" i="0" u="none" strike="noStrike" baseline="0" dirty="0">
                <a:solidFill>
                  <a:srgbClr val="231F20"/>
                </a:solidFill>
                <a:latin typeface="ScalaLF-Regular"/>
              </a:rPr>
              <a:t>The </a:t>
            </a:r>
            <a:r>
              <a:rPr lang="en-IN" sz="2400" b="1" i="0" u="none" strike="noStrike" baseline="0" dirty="0">
                <a:solidFill>
                  <a:srgbClr val="231F20"/>
                </a:solidFill>
                <a:latin typeface="ScalaLF-Regular"/>
              </a:rPr>
              <a:t>MM could also provide sites for nucleation and growth of the magnetite crystals. </a:t>
            </a:r>
          </a:p>
          <a:p>
            <a:pPr algn="l"/>
            <a:r>
              <a:rPr lang="en-IN" sz="2400" b="0" i="0" u="none" strike="noStrike" baseline="0" dirty="0">
                <a:solidFill>
                  <a:srgbClr val="231F20"/>
                </a:solidFill>
                <a:latin typeface="ScalaLF-Regular"/>
              </a:rPr>
              <a:t>Interactions of the MM with the faces of the growing crystal could affect crystal morphology</a:t>
            </a:r>
            <a:endParaRPr lang="en-IN" sz="2400" dirty="0"/>
          </a:p>
        </p:txBody>
      </p:sp>
    </p:spTree>
    <p:extLst>
      <p:ext uri="{BB962C8B-B14F-4D97-AF65-F5344CB8AC3E}">
        <p14:creationId xmlns:p14="http://schemas.microsoft.com/office/powerpoint/2010/main" val="32458362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5041AB2-A9B4-4D3F-B120-38E7860A8F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F6BD7A21-EE14-4AC6-8F63-3B62BB6DE807}"/>
              </a:ext>
            </a:extLst>
          </p:cNvPr>
          <p:cNvPicPr>
            <a:picLocks noChangeAspect="1"/>
          </p:cNvPicPr>
          <p:nvPr/>
        </p:nvPicPr>
        <p:blipFill>
          <a:blip r:embed="rId2"/>
          <a:stretch>
            <a:fillRect/>
          </a:stretch>
        </p:blipFill>
        <p:spPr>
          <a:xfrm>
            <a:off x="1126236" y="1952239"/>
            <a:ext cx="9939528" cy="2953521"/>
          </a:xfrm>
          <a:prstGeom prst="rect">
            <a:avLst/>
          </a:prstGeom>
        </p:spPr>
      </p:pic>
      <p:sp>
        <p:nvSpPr>
          <p:cNvPr id="7" name="Rectangle 6">
            <a:extLst>
              <a:ext uri="{FF2B5EF4-FFF2-40B4-BE49-F238E27FC236}">
                <a16:creationId xmlns:a16="http://schemas.microsoft.com/office/drawing/2014/main" xmlns="" id="{20D72512-72BD-4D1A-BD6C-2655169C4E5E}"/>
              </a:ext>
            </a:extLst>
          </p:cNvPr>
          <p:cNvSpPr/>
          <p:nvPr/>
        </p:nvSpPr>
        <p:spPr>
          <a:xfrm>
            <a:off x="2086252" y="2494625"/>
            <a:ext cx="390617" cy="29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09002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49BB6E46-80B6-4194-9E66-440B773EAE7D}"/>
              </a:ext>
            </a:extLst>
          </p:cNvPr>
          <p:cNvSpPr>
            <a:spLocks noGrp="1"/>
          </p:cNvSpPr>
          <p:nvPr>
            <p:ph type="title"/>
          </p:nvPr>
        </p:nvSpPr>
        <p:spPr>
          <a:xfrm>
            <a:off x="275207" y="323557"/>
            <a:ext cx="11585359" cy="972583"/>
          </a:xfrm>
        </p:spPr>
        <p:txBody>
          <a:bodyPr>
            <a:noAutofit/>
          </a:bodyPr>
          <a:lstStyle/>
          <a:p>
            <a:r>
              <a:rPr lang="en-IN" sz="3200" cap="none" dirty="0"/>
              <a:t>Biochemistry of Magnetosome Formation</a:t>
            </a:r>
          </a:p>
        </p:txBody>
      </p:sp>
      <p:sp>
        <p:nvSpPr>
          <p:cNvPr id="7" name="Content Placeholder 2">
            <a:extLst>
              <a:ext uri="{FF2B5EF4-FFF2-40B4-BE49-F238E27FC236}">
                <a16:creationId xmlns:a16="http://schemas.microsoft.com/office/drawing/2014/main" xmlns="" id="{7808E1C5-5A60-4DAE-B04C-295B6EF42BE7}"/>
              </a:ext>
            </a:extLst>
          </p:cNvPr>
          <p:cNvSpPr>
            <a:spLocks noGrp="1"/>
          </p:cNvSpPr>
          <p:nvPr>
            <p:ph idx="1"/>
          </p:nvPr>
        </p:nvSpPr>
        <p:spPr>
          <a:xfrm>
            <a:off x="275207" y="1722268"/>
            <a:ext cx="11780805" cy="5135732"/>
          </a:xfrm>
        </p:spPr>
        <p:txBody>
          <a:bodyPr>
            <a:normAutofit fontScale="92500"/>
          </a:bodyPr>
          <a:lstStyle/>
          <a:p>
            <a:pPr algn="l"/>
            <a:r>
              <a:rPr lang="en-IN" sz="2400" b="0" i="0" u="none" strike="noStrike" baseline="0" dirty="0" err="1">
                <a:solidFill>
                  <a:srgbClr val="231F20"/>
                </a:solidFill>
                <a:latin typeface="ScalaLF-Regular"/>
              </a:rPr>
              <a:t>Schüler</a:t>
            </a:r>
            <a:r>
              <a:rPr lang="en-IN" sz="2400" b="0" i="0" u="none" strike="noStrike" baseline="0" dirty="0">
                <a:solidFill>
                  <a:srgbClr val="231F20"/>
                </a:solidFill>
                <a:latin typeface="ScalaLF-Regular"/>
              </a:rPr>
              <a:t> and </a:t>
            </a:r>
            <a:r>
              <a:rPr lang="en-IN" sz="2400" b="0" i="0" u="none" strike="noStrike" baseline="0" dirty="0" err="1">
                <a:solidFill>
                  <a:srgbClr val="231F20"/>
                </a:solidFill>
                <a:latin typeface="ScalaLF-Regular"/>
              </a:rPr>
              <a:t>Baeuerlein</a:t>
            </a:r>
            <a:r>
              <a:rPr lang="en-IN" sz="2400" b="0" i="0" u="none" strike="noStrike" baseline="0" dirty="0">
                <a:solidFill>
                  <a:srgbClr val="231F20"/>
                </a:solidFill>
                <a:latin typeface="ScalaLF-Regular"/>
              </a:rPr>
              <a:t> found that </a:t>
            </a:r>
            <a:r>
              <a:rPr lang="en-IN" sz="2400" b="1" i="0" u="none" strike="noStrike" baseline="0" dirty="0">
                <a:solidFill>
                  <a:srgbClr val="231F20"/>
                </a:solidFill>
                <a:latin typeface="ScalaLF-Regular"/>
              </a:rPr>
              <a:t>initially Fe-starved cells became magnetic (</a:t>
            </a:r>
            <a:r>
              <a:rPr lang="en-IN" sz="2400" b="1" i="0" u="none" strike="noStrike" baseline="0" dirty="0" err="1">
                <a:solidFill>
                  <a:srgbClr val="231F20"/>
                </a:solidFill>
                <a:latin typeface="ScalaLF-Regular"/>
              </a:rPr>
              <a:t>i</a:t>
            </a:r>
            <a:r>
              <a:rPr lang="en-IN" sz="2400" b="1" i="0" u="none" strike="noStrike" baseline="0" dirty="0">
                <a:solidFill>
                  <a:srgbClr val="231F20"/>
                </a:solidFill>
                <a:latin typeface="ScalaLF-Regular"/>
              </a:rPr>
              <a:t>. e., formed magnetosomes) within </a:t>
            </a:r>
            <a:r>
              <a:rPr lang="en-IN" sz="2400" b="1" i="0" u="none" strike="noStrike" baseline="0" dirty="0">
                <a:solidFill>
                  <a:srgbClr val="231F20"/>
                </a:solidFill>
                <a:latin typeface="AdvSZ-01"/>
              </a:rPr>
              <a:t>~ </a:t>
            </a:r>
            <a:r>
              <a:rPr lang="en-IN" sz="2400" b="1" i="0" u="none" strike="noStrike" baseline="0" dirty="0">
                <a:solidFill>
                  <a:srgbClr val="231F20"/>
                </a:solidFill>
                <a:latin typeface="ScalaLF-Regular"/>
              </a:rPr>
              <a:t>10 minutes after incubation in 10 </a:t>
            </a:r>
            <a:r>
              <a:rPr lang="en-IN" sz="2400" b="1" i="0" u="none" strike="noStrike" baseline="0" dirty="0">
                <a:solidFill>
                  <a:srgbClr val="231F20"/>
                </a:solidFill>
                <a:latin typeface="HagedornGreekRoman-Normal"/>
              </a:rPr>
              <a:t>m</a:t>
            </a:r>
            <a:r>
              <a:rPr lang="en-IN" sz="2400" b="1" i="0" u="none" strike="noStrike" baseline="0" dirty="0">
                <a:solidFill>
                  <a:srgbClr val="231F20"/>
                </a:solidFill>
                <a:latin typeface="ScalaLF-Regular"/>
              </a:rPr>
              <a:t>M Fe(III). </a:t>
            </a:r>
          </a:p>
          <a:p>
            <a:pPr algn="l"/>
            <a:r>
              <a:rPr lang="en-IN" sz="2400" b="0" i="0" u="none" strike="noStrike" baseline="0" dirty="0">
                <a:solidFill>
                  <a:srgbClr val="231F20"/>
                </a:solidFill>
                <a:latin typeface="ScalaLF-Regular"/>
              </a:rPr>
              <a:t>Since</a:t>
            </a:r>
            <a:r>
              <a:rPr lang="en-IN" sz="2400" dirty="0">
                <a:solidFill>
                  <a:srgbClr val="231F20"/>
                </a:solidFill>
                <a:latin typeface="ScalaLF-Regular"/>
              </a:rPr>
              <a:t> </a:t>
            </a:r>
            <a:r>
              <a:rPr lang="en-IN" sz="2400" b="0" i="0" u="none" strike="noStrike" baseline="0" dirty="0">
                <a:solidFill>
                  <a:srgbClr val="231F20"/>
                </a:solidFill>
                <a:latin typeface="ScalaLF-Regular"/>
              </a:rPr>
              <a:t>Fe can amount to 2–3% of the dry weight of a </a:t>
            </a:r>
            <a:r>
              <a:rPr lang="en-IN" sz="2400" b="0" i="0" u="none" strike="noStrike" baseline="0" dirty="0" err="1">
                <a:solidFill>
                  <a:srgbClr val="231F20"/>
                </a:solidFill>
                <a:latin typeface="ScalaLF-Regular"/>
              </a:rPr>
              <a:t>magnetotactic</a:t>
            </a:r>
            <a:r>
              <a:rPr lang="en-IN" sz="2400" b="0" i="0" u="none" strike="noStrike" baseline="0" dirty="0">
                <a:solidFill>
                  <a:srgbClr val="231F20"/>
                </a:solidFill>
                <a:latin typeface="ScalaLF-Regular"/>
              </a:rPr>
              <a:t> bacterium, </a:t>
            </a:r>
            <a:r>
              <a:rPr lang="en-IN" sz="2400" b="1" i="0" u="none" strike="noStrike" baseline="0" dirty="0">
                <a:solidFill>
                  <a:srgbClr val="231F20"/>
                </a:solidFill>
                <a:latin typeface="ScalaLF-Regular"/>
              </a:rPr>
              <a:t>an</a:t>
            </a:r>
            <a:r>
              <a:rPr lang="en-IN" sz="2400" b="1" dirty="0">
                <a:solidFill>
                  <a:srgbClr val="231F20"/>
                </a:solidFill>
                <a:latin typeface="ScalaLF-Regular"/>
              </a:rPr>
              <a:t> </a:t>
            </a:r>
            <a:r>
              <a:rPr lang="en-IN" sz="2400" b="1" i="0" u="none" strike="noStrike" baseline="0" dirty="0">
                <a:solidFill>
                  <a:srgbClr val="231F20"/>
                </a:solidFill>
                <a:latin typeface="ScalaLF-Regular"/>
              </a:rPr>
              <a:t>efficient Fe uptake system is required</a:t>
            </a:r>
            <a:r>
              <a:rPr lang="en-IN" sz="2400" b="0" i="0" u="none" strike="noStrike" baseline="0" dirty="0">
                <a:solidFill>
                  <a:srgbClr val="231F20"/>
                </a:solidFill>
                <a:latin typeface="ScalaLF-Regular"/>
              </a:rPr>
              <a:t>. </a:t>
            </a:r>
          </a:p>
          <a:p>
            <a:pPr algn="l"/>
            <a:r>
              <a:rPr lang="en-IN" sz="2400" b="0" i="0" u="none" strike="noStrike" baseline="0" dirty="0">
                <a:solidFill>
                  <a:srgbClr val="231F20"/>
                </a:solidFill>
                <a:latin typeface="ScalaLF-Regular"/>
              </a:rPr>
              <a:t>An important question in the magnetite synthesis process concerns whether Fe(III) or Fe(II) is transported into magnetosome membrane vesicles. </a:t>
            </a:r>
          </a:p>
          <a:p>
            <a:pPr algn="l"/>
            <a:r>
              <a:rPr lang="en-IN" sz="2400" b="0" i="0" u="none" strike="noStrike" baseline="0" dirty="0">
                <a:solidFill>
                  <a:srgbClr val="231F20"/>
                </a:solidFill>
                <a:latin typeface="ScalaLF-Regular"/>
              </a:rPr>
              <a:t>Cells of </a:t>
            </a:r>
            <a:r>
              <a:rPr lang="en-IN" sz="2400" b="0" i="1" u="none" strike="noStrike" baseline="0" dirty="0" err="1">
                <a:solidFill>
                  <a:srgbClr val="231F20"/>
                </a:solidFill>
                <a:latin typeface="ScalaLF-Italic"/>
              </a:rPr>
              <a:t>Magnetospirillum</a:t>
            </a:r>
            <a:r>
              <a:rPr lang="en-IN" sz="2400" b="0" i="1" u="none" strike="noStrike" baseline="0" dirty="0">
                <a:solidFill>
                  <a:srgbClr val="231F20"/>
                </a:solidFill>
                <a:latin typeface="ScalaLF-Italic"/>
              </a:rPr>
              <a:t> </a:t>
            </a:r>
            <a:r>
              <a:rPr lang="en-IN" sz="2400" b="0" i="1" u="none" strike="noStrike" baseline="0" dirty="0" err="1">
                <a:solidFill>
                  <a:srgbClr val="231F20"/>
                </a:solidFill>
                <a:latin typeface="ScalaLF-Italic"/>
              </a:rPr>
              <a:t>gryphiswaldense</a:t>
            </a:r>
            <a:r>
              <a:rPr lang="en-IN" sz="2400" b="0" i="1" u="none" strike="noStrike" baseline="0" dirty="0">
                <a:solidFill>
                  <a:srgbClr val="231F20"/>
                </a:solidFill>
                <a:latin typeface="ScalaLF-Italic"/>
              </a:rPr>
              <a:t> </a:t>
            </a:r>
            <a:r>
              <a:rPr lang="en-IN" sz="2400" b="0" i="0" u="none" strike="noStrike" baseline="0" dirty="0">
                <a:solidFill>
                  <a:srgbClr val="231F20"/>
                </a:solidFill>
                <a:latin typeface="ScalaLF-Regular"/>
              </a:rPr>
              <a:t>mainly </a:t>
            </a:r>
            <a:r>
              <a:rPr lang="en-IN" sz="2400" b="1" i="0" u="none" strike="noStrike" baseline="0" dirty="0">
                <a:solidFill>
                  <a:srgbClr val="231F20"/>
                </a:solidFill>
                <a:latin typeface="ScalaLF-Regular"/>
              </a:rPr>
              <a:t>take up Fe(III) via a high-affinity system </a:t>
            </a:r>
          </a:p>
          <a:p>
            <a:pPr algn="l"/>
            <a:r>
              <a:rPr lang="en-IN" sz="2400" b="1" dirty="0" err="1">
                <a:solidFill>
                  <a:srgbClr val="231F20"/>
                </a:solidFill>
                <a:latin typeface="ScalaLF-Regular"/>
              </a:rPr>
              <a:t>M</a:t>
            </a:r>
            <a:r>
              <a:rPr lang="en-IN" sz="2400" b="1" i="0" u="none" strike="noStrike" baseline="0" dirty="0" err="1">
                <a:solidFill>
                  <a:srgbClr val="231F20"/>
                </a:solidFill>
                <a:latin typeface="ScalaLF-Regular"/>
              </a:rPr>
              <a:t>agnetotactic</a:t>
            </a:r>
            <a:r>
              <a:rPr lang="en-IN" sz="2400" b="1" i="0" u="none" strike="noStrike" baseline="0" dirty="0">
                <a:solidFill>
                  <a:srgbClr val="231F20"/>
                </a:solidFill>
                <a:latin typeface="ScalaLF-Regular"/>
              </a:rPr>
              <a:t> bacterial cells have Fe(III) reductase activity</a:t>
            </a:r>
            <a:r>
              <a:rPr lang="en-IN" sz="2400" b="0" i="0" u="none" strike="noStrike" baseline="0" dirty="0">
                <a:solidFill>
                  <a:srgbClr val="231F20"/>
                </a:solidFill>
                <a:latin typeface="ScalaLF-Regular"/>
              </a:rPr>
              <a:t>, and a Fe(III) reductase has been isolated from </a:t>
            </a:r>
            <a:r>
              <a:rPr lang="en-IN" sz="2400" b="0" i="1" u="none" strike="noStrike" baseline="0" dirty="0">
                <a:solidFill>
                  <a:srgbClr val="231F20"/>
                </a:solidFill>
                <a:latin typeface="ScalaLF-Italic"/>
              </a:rPr>
              <a:t>M</a:t>
            </a:r>
            <a:r>
              <a:rPr lang="en-IN" sz="2400" b="0" i="0" u="none" strike="noStrike" baseline="0" dirty="0">
                <a:solidFill>
                  <a:srgbClr val="231F20"/>
                </a:solidFill>
                <a:latin typeface="ScalaLF-Regular"/>
              </a:rPr>
              <a:t>. </a:t>
            </a:r>
            <a:r>
              <a:rPr lang="en-IN" sz="2400" b="0" i="1" u="none" strike="noStrike" baseline="0" dirty="0" err="1">
                <a:solidFill>
                  <a:srgbClr val="231F20"/>
                </a:solidFill>
                <a:latin typeface="ScalaLF-Italic"/>
              </a:rPr>
              <a:t>magnetotacticum</a:t>
            </a:r>
            <a:r>
              <a:rPr lang="en-IN" sz="2400" b="0" i="0" u="none" strike="noStrike" baseline="0" dirty="0">
                <a:solidFill>
                  <a:srgbClr val="231F20"/>
                </a:solidFill>
                <a:latin typeface="ScalaLF-Regular"/>
              </a:rPr>
              <a:t>. </a:t>
            </a:r>
          </a:p>
          <a:p>
            <a:r>
              <a:rPr lang="en-IN" sz="2400" dirty="0">
                <a:solidFill>
                  <a:srgbClr val="231F20"/>
                </a:solidFill>
                <a:latin typeface="ScalaLF-Regular"/>
              </a:rPr>
              <a:t>Fe(III) reductase appears </a:t>
            </a:r>
            <a:r>
              <a:rPr lang="en-IN" sz="2400" b="0" i="0" u="none" strike="noStrike" baseline="0" dirty="0">
                <a:solidFill>
                  <a:srgbClr val="231F20"/>
                </a:solidFill>
                <a:latin typeface="ScalaLF-Regular"/>
              </a:rPr>
              <a:t>to be cytoplasmic, it may be </a:t>
            </a:r>
            <a:r>
              <a:rPr lang="en-IN" sz="2400" b="1" i="0" u="none" strike="noStrike" baseline="0" dirty="0">
                <a:solidFill>
                  <a:srgbClr val="231F20"/>
                </a:solidFill>
                <a:latin typeface="ScalaLF-Regular"/>
              </a:rPr>
              <a:t>bound on the inner side of the cytoplasmic membrane and could participate in the reduction of Fe(III) as it enters the cell</a:t>
            </a:r>
            <a:endParaRPr lang="en-IN" sz="2400" b="1" dirty="0"/>
          </a:p>
        </p:txBody>
      </p:sp>
    </p:spTree>
    <p:extLst>
      <p:ext uri="{BB962C8B-B14F-4D97-AF65-F5344CB8AC3E}">
        <p14:creationId xmlns:p14="http://schemas.microsoft.com/office/powerpoint/2010/main" val="4051959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D480B3D-BDD4-4892-8688-9DE19318630D}"/>
              </a:ext>
            </a:extLst>
          </p:cNvPr>
          <p:cNvSpPr>
            <a:spLocks noGrp="1"/>
          </p:cNvSpPr>
          <p:nvPr>
            <p:ph type="title"/>
          </p:nvPr>
        </p:nvSpPr>
        <p:spPr>
          <a:xfrm>
            <a:off x="275207" y="396521"/>
            <a:ext cx="11585359" cy="899619"/>
          </a:xfrm>
        </p:spPr>
        <p:txBody>
          <a:bodyPr>
            <a:noAutofit/>
          </a:bodyPr>
          <a:lstStyle/>
          <a:p>
            <a:r>
              <a:rPr lang="en-IN" sz="3200" cap="none" dirty="0"/>
              <a:t>Gene Expression in Magnetosome Formation </a:t>
            </a:r>
          </a:p>
        </p:txBody>
      </p:sp>
      <p:sp>
        <p:nvSpPr>
          <p:cNvPr id="5" name="Content Placeholder 2">
            <a:extLst>
              <a:ext uri="{FF2B5EF4-FFF2-40B4-BE49-F238E27FC236}">
                <a16:creationId xmlns:a16="http://schemas.microsoft.com/office/drawing/2014/main" xmlns="" id="{957BEBEA-DAE9-4584-B8BA-038102C8F5A7}"/>
              </a:ext>
            </a:extLst>
          </p:cNvPr>
          <p:cNvSpPr>
            <a:spLocks noGrp="1"/>
          </p:cNvSpPr>
          <p:nvPr>
            <p:ph idx="1"/>
          </p:nvPr>
        </p:nvSpPr>
        <p:spPr>
          <a:xfrm>
            <a:off x="275207" y="1434905"/>
            <a:ext cx="11585359" cy="5423095"/>
          </a:xfrm>
        </p:spPr>
        <p:txBody>
          <a:bodyPr>
            <a:normAutofit/>
          </a:bodyPr>
          <a:lstStyle/>
          <a:p>
            <a:pPr algn="l"/>
            <a:r>
              <a:rPr lang="en-IN" sz="2400" b="0" i="0" u="none" strike="noStrike" baseline="0" dirty="0">
                <a:solidFill>
                  <a:srgbClr val="231F20"/>
                </a:solidFill>
                <a:latin typeface="ScalaLF-Regular"/>
              </a:rPr>
              <a:t>Since the </a:t>
            </a:r>
            <a:r>
              <a:rPr lang="en-IN" sz="2400" b="1" i="0" u="none" strike="noStrike" baseline="0" dirty="0">
                <a:solidFill>
                  <a:srgbClr val="231F20"/>
                </a:solidFill>
                <a:latin typeface="ScalaLF-Regular"/>
              </a:rPr>
              <a:t>MM is thought to be of paramount importance in magnetosome mineral formation</a:t>
            </a:r>
            <a:r>
              <a:rPr lang="en-IN" sz="2400" b="0" i="0" u="none" strike="noStrike" baseline="0" dirty="0">
                <a:solidFill>
                  <a:srgbClr val="231F20"/>
                </a:solidFill>
                <a:latin typeface="ScalaLF-Regular"/>
              </a:rPr>
              <a:t>, researchers have focused on the </a:t>
            </a:r>
            <a:r>
              <a:rPr lang="en-IN" sz="2400" b="1" i="0" u="none" strike="noStrike" baseline="0" dirty="0">
                <a:solidFill>
                  <a:srgbClr val="231F20"/>
                </a:solidFill>
                <a:latin typeface="ScalaLF-Regular"/>
              </a:rPr>
              <a:t>role MM proteins </a:t>
            </a:r>
            <a:r>
              <a:rPr lang="en-IN" sz="2400" b="0" i="0" u="none" strike="noStrike" baseline="0" dirty="0">
                <a:solidFill>
                  <a:srgbClr val="231F20"/>
                </a:solidFill>
                <a:latin typeface="ScalaLF-Regular"/>
              </a:rPr>
              <a:t>– that is, proteins which occur in the magnetosome membrane, in magnetosome synthesis </a:t>
            </a:r>
          </a:p>
          <a:p>
            <a:pPr algn="l"/>
            <a:r>
              <a:rPr lang="en-IN" sz="2400" b="0" i="0" u="none" strike="noStrike" baseline="0" dirty="0">
                <a:solidFill>
                  <a:srgbClr val="231F20"/>
                </a:solidFill>
                <a:latin typeface="ScalaLF-Regular"/>
              </a:rPr>
              <a:t>Two different approaches have been used:</a:t>
            </a:r>
          </a:p>
          <a:p>
            <a:pPr lvl="1"/>
            <a:r>
              <a:rPr lang="en-IN" sz="2400" b="0" i="0" u="none" strike="noStrike" baseline="0" dirty="0">
                <a:solidFill>
                  <a:srgbClr val="231F20"/>
                </a:solidFill>
                <a:latin typeface="ScalaLF-Regular"/>
              </a:rPr>
              <a:t>N-terminal amino acid sequencing of the MM proteins, followed by “reverse genetics” to obtain gene sequences for these proteins </a:t>
            </a:r>
          </a:p>
          <a:p>
            <a:pPr lvl="1"/>
            <a:r>
              <a:rPr lang="en-IN" sz="2400" b="0" i="0" u="none" strike="noStrike" baseline="0" dirty="0">
                <a:solidFill>
                  <a:srgbClr val="231F20"/>
                </a:solidFill>
                <a:latin typeface="ScalaLF-Regular"/>
              </a:rPr>
              <a:t>Performing biochemical protein comparison of mutants that do not produce magnetosomes with wild-type strains, then again using “reverse genetics” to determine gene sequences</a:t>
            </a:r>
          </a:p>
        </p:txBody>
      </p:sp>
    </p:spTree>
    <p:extLst>
      <p:ext uri="{BB962C8B-B14F-4D97-AF65-F5344CB8AC3E}">
        <p14:creationId xmlns:p14="http://schemas.microsoft.com/office/powerpoint/2010/main" val="31899143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xmlns=""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681FECDCB634A88B380210644E33D" ma:contentTypeVersion="2" ma:contentTypeDescription="Create a new document." ma:contentTypeScope="" ma:versionID="37873b6306962399c11eecd0d6223513">
  <xsd:schema xmlns:xsd="http://www.w3.org/2001/XMLSchema" xmlns:xs="http://www.w3.org/2001/XMLSchema" xmlns:p="http://schemas.microsoft.com/office/2006/metadata/properties" xmlns:ns2="bcaef780-bd02-4c5b-98b7-9161c76ba27b" targetNamespace="http://schemas.microsoft.com/office/2006/metadata/properties" ma:root="true" ma:fieldsID="23e97d46f374a3d1adcbd513b51aedb4" ns2:_="">
    <xsd:import namespace="bcaef780-bd02-4c5b-98b7-9161c76ba27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ef780-bd02-4c5b-98b7-9161c76ba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02934C-6748-4795-BB9B-397FED98156F}"/>
</file>

<file path=customXml/itemProps2.xml><?xml version="1.0" encoding="utf-8"?>
<ds:datastoreItem xmlns:ds="http://schemas.openxmlformats.org/officeDocument/2006/customXml" ds:itemID="{63FE933E-C119-4A7E-A117-94A4A8098469}"/>
</file>

<file path=customXml/itemProps3.xml><?xml version="1.0" encoding="utf-8"?>
<ds:datastoreItem xmlns:ds="http://schemas.openxmlformats.org/officeDocument/2006/customXml" ds:itemID="{2A595EDE-D1A6-42BC-A393-C3C5B05526E3}"/>
</file>

<file path=docProps/app.xml><?xml version="1.0" encoding="utf-8"?>
<Properties xmlns="http://schemas.openxmlformats.org/officeDocument/2006/extended-properties" xmlns:vt="http://schemas.openxmlformats.org/officeDocument/2006/docPropsVTypes">
  <Template>TM10001115[[fn=Parcel]]</Template>
  <TotalTime>2037</TotalTime>
  <Words>1658</Words>
  <Application>Microsoft Macintosh PowerPoint</Application>
  <PresentationFormat>Custom</PresentationFormat>
  <Paragraphs>115</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Parcel</vt:lpstr>
      <vt:lpstr>Magneto-Aerotaxis</vt:lpstr>
      <vt:lpstr>Magneto-Aerotaxis</vt:lpstr>
      <vt:lpstr>Magnetite Crystals in Magnetosomes</vt:lpstr>
      <vt:lpstr>PowerPoint Presentation</vt:lpstr>
      <vt:lpstr>Greigite Crystals in Magnetosomes</vt:lpstr>
      <vt:lpstr>Biochemistry and Gene Expression in Magnetosome Formation</vt:lpstr>
      <vt:lpstr>PowerPoint Presentation</vt:lpstr>
      <vt:lpstr>Biochemistry of Magnetosome Formation</vt:lpstr>
      <vt:lpstr>Gene Expression in Magnetosome Formation </vt:lpstr>
      <vt:lpstr>Gene Expression in Magnetosome Formation </vt:lpstr>
      <vt:lpstr>Applications of Magnetosomes</vt:lpstr>
      <vt:lpstr>Research Methods</vt:lpstr>
      <vt:lpstr>Conclusion</vt:lpstr>
      <vt:lpstr>PowerPoint Presentation</vt:lpstr>
      <vt:lpstr>Magnetotactic bacteria (Magnetospirillum gryphiswaldenes) for production of bionano magnets </vt:lpstr>
      <vt:lpstr> Growth and characterization of M. gryphiswaldense and magnetosome formation </vt:lpstr>
      <vt:lpstr>PowerPoint Presentation</vt:lpstr>
      <vt:lpstr>PowerPoint Presentation</vt:lpstr>
      <vt:lpstr>Squid (Super conducting quantum interference device) Measurements M-H curve of Bacterial sample grown in the absence of Mn (Ferric Citrate) </vt:lpstr>
      <vt:lpstr>Squid Measurement M-H curve of Bacterial sample grown in the presence of Mn (MnCl2)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Magnetosomes: Nanoscale Magnetic Iron Minerals in Bacteria</dc:title>
  <dc:creator>Kritika Narula</dc:creator>
  <cp:lastModifiedBy>Prashant Mishra</cp:lastModifiedBy>
  <cp:revision>66</cp:revision>
  <dcterms:created xsi:type="dcterms:W3CDTF">2021-02-11T14:33:21Z</dcterms:created>
  <dcterms:modified xsi:type="dcterms:W3CDTF">2022-01-25T04:25:26Z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0x0101005EE681FECDCB634A88B380210644E33D</vt:lpwstr>
  </property>
</Properties>
</file>